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1"/>
  </p:sldMasterIdLst>
  <p:notesMasterIdLst>
    <p:notesMasterId r:id="rId25"/>
  </p:notesMasterIdLst>
  <p:sldIdLst>
    <p:sldId id="319" r:id="rId2"/>
    <p:sldId id="377" r:id="rId3"/>
    <p:sldId id="352" r:id="rId4"/>
    <p:sldId id="356" r:id="rId5"/>
    <p:sldId id="357" r:id="rId6"/>
    <p:sldId id="361" r:id="rId7"/>
    <p:sldId id="367" r:id="rId8"/>
    <p:sldId id="359" r:id="rId9"/>
    <p:sldId id="349" r:id="rId10"/>
    <p:sldId id="358" r:id="rId11"/>
    <p:sldId id="365" r:id="rId12"/>
    <p:sldId id="374" r:id="rId13"/>
    <p:sldId id="354" r:id="rId14"/>
    <p:sldId id="362" r:id="rId15"/>
    <p:sldId id="364" r:id="rId16"/>
    <p:sldId id="339" r:id="rId17"/>
    <p:sldId id="340" r:id="rId18"/>
    <p:sldId id="338" r:id="rId19"/>
    <p:sldId id="343" r:id="rId20"/>
    <p:sldId id="348" r:id="rId21"/>
    <p:sldId id="344" r:id="rId22"/>
    <p:sldId id="369" r:id="rId23"/>
    <p:sldId id="375" r:id="rId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KWM2zIh2s5WR/ZwiI/U0xw==" hashData="JK35VPWpQQhPD54YRjVqqTINZupUU4jpB3CSUomivuTJR+4UMr3EcHn1rZBUa4whFV4/d2qTxOoGvJffnllX9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39C"/>
    <a:srgbClr val="00B08B"/>
    <a:srgbClr val="F93822"/>
    <a:srgbClr val="101820"/>
    <a:srgbClr val="FFC600"/>
    <a:srgbClr val="E6EE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92" autoAdjust="0"/>
    <p:restoredTop sz="94676"/>
  </p:normalViewPr>
  <p:slideViewPr>
    <p:cSldViewPr snapToGrid="0" snapToObjects="1">
      <p:cViewPr varScale="1">
        <p:scale>
          <a:sx n="116" d="100"/>
          <a:sy n="116" d="100"/>
        </p:scale>
        <p:origin x="704" y="192"/>
      </p:cViewPr>
      <p:guideLst>
        <p:guide orient="horz" pos="2160"/>
        <p:guide pos="3840"/>
        <p:guide pos="19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title>
      <c:tx>
        <c:rich>
          <a:bodyPr/>
          <a:lstStyle/>
          <a:p>
            <a:pPr>
              <a:defRPr/>
            </a:pPr>
            <a:r>
              <a:rPr lang="en-US" dirty="0"/>
              <a:t>System Comparable Restaurant Sales Growth</a:t>
            </a:r>
          </a:p>
        </c:rich>
      </c:tx>
      <c:overlay val="0"/>
    </c:title>
    <c:autoTitleDeleted val="0"/>
    <c:plotArea>
      <c:layout/>
      <c:barChart>
        <c:barDir val="col"/>
        <c:grouping val="clustered"/>
        <c:varyColors val="0"/>
        <c:ser>
          <c:idx val="0"/>
          <c:order val="0"/>
          <c:tx>
            <c:strRef>
              <c:f>Sheet1!$B$2</c:f>
              <c:strCache>
                <c:ptCount val="1"/>
                <c:pt idx="0">
                  <c:v>System Comparable Sales Growth</c:v>
                </c:pt>
              </c:strCache>
            </c:strRef>
          </c:tx>
          <c:spPr>
            <a:solidFill>
              <a:srgbClr val="00239C"/>
            </a:solidFill>
            <a:ln>
              <a:solidFill>
                <a:srgbClr val="00239C"/>
              </a:solidFill>
            </a:ln>
            <a:scene3d>
              <a:camera prst="orthographicFront"/>
              <a:lightRig rig="threePt" dir="t">
                <a:rot lat="0" lon="0" rev="0"/>
              </a:lightRig>
            </a:scene3d>
            <a:sp3d prstMaterial="metal">
              <a:bevelT h="22225"/>
            </a:sp3d>
          </c:spPr>
          <c:invertIfNegative val="0"/>
          <c:dPt>
            <c:idx val="3"/>
            <c:invertIfNegative val="0"/>
            <c:bubble3D val="0"/>
            <c:spPr>
              <a:solidFill>
                <a:srgbClr val="F93822"/>
              </a:solidFill>
              <a:ln>
                <a:solidFill>
                  <a:srgbClr val="F93822"/>
                </a:solidFill>
              </a:ln>
              <a:scene3d>
                <a:camera prst="orthographicFront"/>
                <a:lightRig rig="threePt" dir="t">
                  <a:rot lat="0" lon="0" rev="0"/>
                </a:lightRig>
              </a:scene3d>
              <a:sp3d prstMaterial="metal">
                <a:bevelT h="22225"/>
              </a:sp3d>
            </c:spPr>
            <c:extLst>
              <c:ext xmlns:c16="http://schemas.microsoft.com/office/drawing/2014/chart" uri="{C3380CC4-5D6E-409C-BE32-E72D297353CC}">
                <c16:uniqueId val="{00000003-18DA-4203-8266-F013D8F5325A}"/>
              </c:ext>
            </c:extLst>
          </c:dPt>
          <c:dPt>
            <c:idx val="4"/>
            <c:invertIfNegative val="0"/>
            <c:bubble3D val="0"/>
            <c:spPr>
              <a:solidFill>
                <a:srgbClr val="F93822"/>
              </a:solidFill>
              <a:ln>
                <a:solidFill>
                  <a:srgbClr val="F93822"/>
                </a:solidFill>
              </a:ln>
              <a:scene3d>
                <a:camera prst="orthographicFront"/>
                <a:lightRig rig="threePt" dir="t">
                  <a:rot lat="0" lon="0" rev="0"/>
                </a:lightRig>
              </a:scene3d>
              <a:sp3d prstMaterial="metal">
                <a:bevelT h="22225"/>
              </a:sp3d>
            </c:spPr>
            <c:extLst>
              <c:ext xmlns:c16="http://schemas.microsoft.com/office/drawing/2014/chart" uri="{C3380CC4-5D6E-409C-BE32-E72D297353CC}">
                <c16:uniqueId val="{00000001-18DA-4203-8266-F013D8F5325A}"/>
              </c:ext>
            </c:extLst>
          </c:dPt>
          <c:dPt>
            <c:idx val="5"/>
            <c:invertIfNegative val="0"/>
            <c:bubble3D val="0"/>
            <c:spPr>
              <a:solidFill>
                <a:srgbClr val="F93822"/>
              </a:solidFill>
              <a:ln>
                <a:solidFill>
                  <a:srgbClr val="F93822"/>
                </a:solidFill>
              </a:ln>
              <a:scene3d>
                <a:camera prst="orthographicFront"/>
                <a:lightRig rig="threePt" dir="t">
                  <a:rot lat="0" lon="0" rev="0"/>
                </a:lightRig>
              </a:scene3d>
              <a:sp3d prstMaterial="metal">
                <a:bevelT h="22225"/>
              </a:sp3d>
            </c:spPr>
            <c:extLst>
              <c:ext xmlns:c16="http://schemas.microsoft.com/office/drawing/2014/chart" uri="{C3380CC4-5D6E-409C-BE32-E72D297353CC}">
                <c16:uniqueId val="{00000002-18DA-4203-8266-F013D8F5325A}"/>
              </c:ext>
            </c:extLst>
          </c:dPt>
          <c:dLbls>
            <c:spPr>
              <a:noFill/>
              <a:ln>
                <a:noFill/>
              </a:ln>
              <a:effectLst/>
            </c:spPr>
            <c:txPr>
              <a:bodyPr/>
              <a:lstStyle/>
              <a:p>
                <a:pPr>
                  <a:defRPr sz="1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Sheet1!$A$3:$A$8</c:f>
              <c:numCache>
                <c:formatCode>General</c:formatCode>
                <c:ptCount val="6"/>
                <c:pt idx="0">
                  <c:v>2012</c:v>
                </c:pt>
                <c:pt idx="1">
                  <c:v>2013</c:v>
                </c:pt>
                <c:pt idx="2">
                  <c:v>2014</c:v>
                </c:pt>
                <c:pt idx="3">
                  <c:v>2015</c:v>
                </c:pt>
                <c:pt idx="4">
                  <c:v>2016</c:v>
                </c:pt>
                <c:pt idx="5">
                  <c:v>2017</c:v>
                </c:pt>
              </c:numCache>
            </c:numRef>
          </c:cat>
          <c:val>
            <c:numRef>
              <c:f>Sheet1!$B$3:$B$8</c:f>
              <c:numCache>
                <c:formatCode>#,##0.0%;\(#,##0.0%\)</c:formatCode>
                <c:ptCount val="6"/>
                <c:pt idx="0">
                  <c:v>9.9000000000000005E-2</c:v>
                </c:pt>
                <c:pt idx="1">
                  <c:v>7.0000000000000007E-2</c:v>
                </c:pt>
                <c:pt idx="2">
                  <c:v>7.0000000000000007E-2</c:v>
                </c:pt>
                <c:pt idx="3">
                  <c:v>2.1999999999999999E-2</c:v>
                </c:pt>
                <c:pt idx="4">
                  <c:v>8.9999999999999993E-3</c:v>
                </c:pt>
                <c:pt idx="5">
                  <c:v>1.4999999999999999E-2</c:v>
                </c:pt>
              </c:numCache>
            </c:numRef>
          </c:val>
          <c:extLst>
            <c:ext xmlns:c16="http://schemas.microsoft.com/office/drawing/2014/chart" uri="{C3380CC4-5D6E-409C-BE32-E72D297353CC}">
              <c16:uniqueId val="{00000000-18DA-4203-8266-F013D8F5325A}"/>
            </c:ext>
          </c:extLst>
        </c:ser>
        <c:dLbls>
          <c:dLblPos val="outEnd"/>
          <c:showLegendKey val="0"/>
          <c:showVal val="1"/>
          <c:showCatName val="0"/>
          <c:showSerName val="0"/>
          <c:showPercent val="0"/>
          <c:showBubbleSize val="0"/>
        </c:dLbls>
        <c:gapWidth val="150"/>
        <c:axId val="383206520"/>
        <c:axId val="383208872"/>
      </c:barChart>
      <c:catAx>
        <c:axId val="383206520"/>
        <c:scaling>
          <c:orientation val="minMax"/>
        </c:scaling>
        <c:delete val="0"/>
        <c:axPos val="b"/>
        <c:numFmt formatCode="General" sourceLinked="0"/>
        <c:majorTickMark val="out"/>
        <c:minorTickMark val="none"/>
        <c:tickLblPos val="nextTo"/>
        <c:txPr>
          <a:bodyPr/>
          <a:lstStyle/>
          <a:p>
            <a:pPr>
              <a:defRPr sz="1600"/>
            </a:pPr>
            <a:endParaRPr lang="en-US"/>
          </a:p>
        </c:txPr>
        <c:crossAx val="383208872"/>
        <c:crosses val="autoZero"/>
        <c:auto val="1"/>
        <c:lblAlgn val="ctr"/>
        <c:lblOffset val="100"/>
        <c:noMultiLvlLbl val="0"/>
      </c:catAx>
      <c:valAx>
        <c:axId val="383208872"/>
        <c:scaling>
          <c:orientation val="minMax"/>
        </c:scaling>
        <c:delete val="0"/>
        <c:axPos val="l"/>
        <c:majorGridlines>
          <c:spPr>
            <a:ln>
              <a:noFill/>
            </a:ln>
          </c:spPr>
        </c:majorGridlines>
        <c:numFmt formatCode="#,##0.0%;\(#,##0.0%\)" sourceLinked="1"/>
        <c:majorTickMark val="out"/>
        <c:minorTickMark val="none"/>
        <c:tickLblPos val="nextTo"/>
        <c:crossAx val="383206520"/>
        <c:crosses val="autoZero"/>
        <c:crossBetween val="between"/>
      </c:valAx>
    </c:plotArea>
    <c:plotVisOnly val="1"/>
    <c:dispBlanksAs val="gap"/>
    <c:showDLblsOverMax val="0"/>
  </c:chart>
  <c:spPr>
    <a:noFill/>
    <a:ln>
      <a:no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title>
      <c:tx>
        <c:rich>
          <a:bodyPr/>
          <a:lstStyle/>
          <a:p>
            <a:pPr>
              <a:defRPr/>
            </a:pPr>
            <a:r>
              <a:rPr lang="en-US" dirty="0"/>
              <a:t>2018 System Comparable Sales Growth by Period</a:t>
            </a:r>
          </a:p>
        </c:rich>
      </c:tx>
      <c:overlay val="0"/>
    </c:title>
    <c:autoTitleDeleted val="0"/>
    <c:plotArea>
      <c:layout/>
      <c:barChart>
        <c:barDir val="col"/>
        <c:grouping val="clustered"/>
        <c:varyColors val="0"/>
        <c:ser>
          <c:idx val="0"/>
          <c:order val="0"/>
          <c:tx>
            <c:strRef>
              <c:f>Sheet1!$B$2</c:f>
              <c:strCache>
                <c:ptCount val="1"/>
                <c:pt idx="0">
                  <c:v>Comp Net Sales %</c:v>
                </c:pt>
              </c:strCache>
            </c:strRef>
          </c:tx>
          <c:spPr>
            <a:solidFill>
              <a:srgbClr val="F93822"/>
            </a:solidFill>
            <a:ln>
              <a:solidFill>
                <a:srgbClr val="F93822"/>
              </a:solidFill>
            </a:ln>
            <a:scene3d>
              <a:camera prst="orthographicFront"/>
              <a:lightRig rig="threePt" dir="t">
                <a:rot lat="0" lon="0" rev="0"/>
              </a:lightRig>
            </a:scene3d>
            <a:sp3d prstMaterial="metal">
              <a:bevelT h="22225"/>
            </a:sp3d>
          </c:spPr>
          <c:invertIfNegative val="0"/>
          <c:dPt>
            <c:idx val="6"/>
            <c:invertIfNegative val="0"/>
            <c:bubble3D val="0"/>
            <c:spPr>
              <a:solidFill>
                <a:srgbClr val="00239C"/>
              </a:solidFill>
              <a:ln>
                <a:solidFill>
                  <a:srgbClr val="00239C"/>
                </a:solidFill>
              </a:ln>
              <a:scene3d>
                <a:camera prst="orthographicFront"/>
                <a:lightRig rig="threePt" dir="t">
                  <a:rot lat="0" lon="0" rev="0"/>
                </a:lightRig>
              </a:scene3d>
              <a:sp3d prstMaterial="metal">
                <a:bevelT h="22225"/>
              </a:sp3d>
            </c:spPr>
            <c:extLst>
              <c:ext xmlns:c16="http://schemas.microsoft.com/office/drawing/2014/chart" uri="{C3380CC4-5D6E-409C-BE32-E72D297353CC}">
                <c16:uniqueId val="{00000001-BAA0-496E-8B45-49F11A843356}"/>
              </c:ext>
            </c:extLst>
          </c:dPt>
          <c:dPt>
            <c:idx val="7"/>
            <c:invertIfNegative val="0"/>
            <c:bubble3D val="0"/>
            <c:spPr>
              <a:solidFill>
                <a:srgbClr val="00239C"/>
              </a:solidFill>
              <a:ln>
                <a:solidFill>
                  <a:srgbClr val="00239C"/>
                </a:solidFill>
              </a:ln>
              <a:scene3d>
                <a:camera prst="orthographicFront"/>
                <a:lightRig rig="threePt" dir="t">
                  <a:rot lat="0" lon="0" rev="0"/>
                </a:lightRig>
              </a:scene3d>
              <a:sp3d prstMaterial="metal">
                <a:bevelT h="22225"/>
              </a:sp3d>
            </c:spPr>
            <c:extLst>
              <c:ext xmlns:c16="http://schemas.microsoft.com/office/drawing/2014/chart" uri="{C3380CC4-5D6E-409C-BE32-E72D297353CC}">
                <c16:uniqueId val="{00000003-BAA0-496E-8B45-49F11A843356}"/>
              </c:ext>
            </c:extLst>
          </c:dPt>
          <c:dPt>
            <c:idx val="8"/>
            <c:invertIfNegative val="0"/>
            <c:bubble3D val="0"/>
            <c:spPr>
              <a:solidFill>
                <a:srgbClr val="00239C"/>
              </a:solidFill>
              <a:ln>
                <a:solidFill>
                  <a:srgbClr val="00239C"/>
                </a:solidFill>
              </a:ln>
              <a:scene3d>
                <a:camera prst="orthographicFront"/>
                <a:lightRig rig="threePt" dir="t">
                  <a:rot lat="0" lon="0" rev="0"/>
                </a:lightRig>
              </a:scene3d>
              <a:sp3d prstMaterial="metal">
                <a:bevelT h="22225"/>
              </a:sp3d>
            </c:spPr>
            <c:extLst>
              <c:ext xmlns:c16="http://schemas.microsoft.com/office/drawing/2014/chart" uri="{C3380CC4-5D6E-409C-BE32-E72D297353CC}">
                <c16:uniqueId val="{00000005-BAA0-496E-8B45-49F11A843356}"/>
              </c:ext>
            </c:extLst>
          </c:dPt>
          <c:dLbls>
            <c:spPr>
              <a:noFill/>
              <a:ln>
                <a:noFill/>
              </a:ln>
              <a:effectLst/>
            </c:spPr>
            <c:txPr>
              <a:bodyPr/>
              <a:lstStyle/>
              <a:p>
                <a:pPr>
                  <a:defRPr sz="1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Sheet1!$A$3:$A$11</c:f>
              <c:strCache>
                <c:ptCount val="9"/>
                <c:pt idx="0">
                  <c:v>2018 - P01</c:v>
                </c:pt>
                <c:pt idx="1">
                  <c:v>2018 - P02</c:v>
                </c:pt>
                <c:pt idx="2">
                  <c:v>2018 - P03</c:v>
                </c:pt>
                <c:pt idx="3">
                  <c:v>2018 - P04</c:v>
                </c:pt>
                <c:pt idx="4">
                  <c:v>2018 - P05</c:v>
                </c:pt>
                <c:pt idx="5">
                  <c:v>2018 - P06</c:v>
                </c:pt>
                <c:pt idx="6">
                  <c:v>2018 - P07</c:v>
                </c:pt>
                <c:pt idx="7">
                  <c:v>2018 - P08</c:v>
                </c:pt>
                <c:pt idx="8">
                  <c:v>2018 - P09</c:v>
                </c:pt>
              </c:strCache>
            </c:strRef>
          </c:cat>
          <c:val>
            <c:numRef>
              <c:f>Sheet1!$B$3:$B$11</c:f>
              <c:numCache>
                <c:formatCode>#,##0.0%;\(#,##0.0%\)</c:formatCode>
                <c:ptCount val="9"/>
                <c:pt idx="0">
                  <c:v>2.42369421081801E-5</c:v>
                </c:pt>
                <c:pt idx="1">
                  <c:v>-1.0488417462000001E-2</c:v>
                </c:pt>
                <c:pt idx="2">
                  <c:v>-1.9245754475000001E-2</c:v>
                </c:pt>
                <c:pt idx="3">
                  <c:v>2.89379227E-4</c:v>
                </c:pt>
                <c:pt idx="4">
                  <c:v>-1.7184163733E-2</c:v>
                </c:pt>
                <c:pt idx="5">
                  <c:v>-1.0033473962E-2</c:v>
                </c:pt>
                <c:pt idx="6">
                  <c:v>2.3171895803000001E-2</c:v>
                </c:pt>
                <c:pt idx="7">
                  <c:v>2.2043073138E-2</c:v>
                </c:pt>
                <c:pt idx="8">
                  <c:v>3.0391258011999999E-2</c:v>
                </c:pt>
              </c:numCache>
            </c:numRef>
          </c:val>
          <c:extLst>
            <c:ext xmlns:c16="http://schemas.microsoft.com/office/drawing/2014/chart" uri="{C3380CC4-5D6E-409C-BE32-E72D297353CC}">
              <c16:uniqueId val="{00000006-BAA0-496E-8B45-49F11A843356}"/>
            </c:ext>
          </c:extLst>
        </c:ser>
        <c:dLbls>
          <c:dLblPos val="outEnd"/>
          <c:showLegendKey val="0"/>
          <c:showVal val="1"/>
          <c:showCatName val="0"/>
          <c:showSerName val="0"/>
          <c:showPercent val="0"/>
          <c:showBubbleSize val="0"/>
        </c:dLbls>
        <c:gapWidth val="150"/>
        <c:axId val="383206520"/>
        <c:axId val="383208872"/>
      </c:barChart>
      <c:catAx>
        <c:axId val="383206520"/>
        <c:scaling>
          <c:orientation val="minMax"/>
        </c:scaling>
        <c:delete val="0"/>
        <c:axPos val="b"/>
        <c:numFmt formatCode="General" sourceLinked="0"/>
        <c:majorTickMark val="out"/>
        <c:minorTickMark val="none"/>
        <c:tickLblPos val="nextTo"/>
        <c:txPr>
          <a:bodyPr/>
          <a:lstStyle/>
          <a:p>
            <a:pPr>
              <a:defRPr sz="1600"/>
            </a:pPr>
            <a:endParaRPr lang="en-US"/>
          </a:p>
        </c:txPr>
        <c:crossAx val="383208872"/>
        <c:crosses val="autoZero"/>
        <c:auto val="1"/>
        <c:lblAlgn val="ctr"/>
        <c:lblOffset val="100"/>
        <c:noMultiLvlLbl val="0"/>
      </c:catAx>
      <c:valAx>
        <c:axId val="383208872"/>
        <c:scaling>
          <c:orientation val="minMax"/>
        </c:scaling>
        <c:delete val="0"/>
        <c:axPos val="l"/>
        <c:majorGridlines>
          <c:spPr>
            <a:ln>
              <a:noFill/>
            </a:ln>
          </c:spPr>
        </c:majorGridlines>
        <c:numFmt formatCode="#,##0.0%;\(#,##0.0%\)" sourceLinked="1"/>
        <c:majorTickMark val="out"/>
        <c:minorTickMark val="none"/>
        <c:tickLblPos val="nextTo"/>
        <c:crossAx val="383206520"/>
        <c:crosses val="autoZero"/>
        <c:crossBetween val="between"/>
      </c:valAx>
    </c:plotArea>
    <c:plotVisOnly val="1"/>
    <c:dispBlanksAs val="gap"/>
    <c:showDLblsOverMax val="0"/>
  </c:chart>
  <c:spPr>
    <a:noFill/>
    <a:ln>
      <a:noFill/>
    </a:ln>
  </c:sp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0.33742</cdr:x>
      <cdr:y>0.4603</cdr:y>
    </cdr:from>
    <cdr:to>
      <cdr:x>0.38296</cdr:x>
      <cdr:y>0.58905</cdr:y>
    </cdr:to>
    <cdr:sp macro="" textlink="">
      <cdr:nvSpPr>
        <cdr:cNvPr id="2" name="Right Arrow 1"/>
        <cdr:cNvSpPr/>
      </cdr:nvSpPr>
      <cdr:spPr>
        <a:xfrm xmlns:a="http://schemas.openxmlformats.org/drawingml/2006/main" rot="5400000">
          <a:off x="3760249" y="2557637"/>
          <a:ext cx="691291" cy="519193"/>
        </a:xfrm>
        <a:prstGeom xmlns:a="http://schemas.openxmlformats.org/drawingml/2006/main" prst="rightArrow">
          <a:avLst/>
        </a:prstGeom>
        <a:solidFill xmlns:a="http://schemas.openxmlformats.org/drawingml/2006/main">
          <a:schemeClr val="tx1"/>
        </a:solidFill>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0.26195</cdr:x>
      <cdr:y>0.35779</cdr:y>
    </cdr:from>
    <cdr:to>
      <cdr:x>0.45898</cdr:x>
      <cdr:y>0.45699</cdr:y>
    </cdr:to>
    <cdr:sp macro="" textlink="">
      <cdr:nvSpPr>
        <cdr:cNvPr id="3" name="TextBox 2"/>
        <cdr:cNvSpPr txBox="1"/>
      </cdr:nvSpPr>
      <cdr:spPr>
        <a:xfrm xmlns:a="http://schemas.openxmlformats.org/drawingml/2006/main">
          <a:off x="2986029" y="1921170"/>
          <a:ext cx="2246052" cy="532660"/>
        </a:xfrm>
        <a:prstGeom xmlns:a="http://schemas.openxmlformats.org/drawingml/2006/main" prst="rect">
          <a:avLst/>
        </a:prstGeom>
      </cdr:spPr>
      <cdr:txBody>
        <a:bodyPr xmlns:a="http://schemas.openxmlformats.org/drawingml/2006/main" vertOverflow="clip" wrap="square" rtlCol="0" anchor="ctr" anchorCtr="0"/>
        <a:lstStyle xmlns:a="http://schemas.openxmlformats.org/drawingml/2006/main"/>
        <a:p xmlns:a="http://schemas.openxmlformats.org/drawingml/2006/main">
          <a:pPr algn="ctr"/>
          <a:r>
            <a:rPr lang="en-US" sz="1400" dirty="0">
              <a:latin typeface="Tiempos Text" panose="02020503060303060403"/>
            </a:rPr>
            <a:t> When we started the work</a:t>
          </a:r>
        </a:p>
      </cdr:txBody>
    </cdr:sp>
  </cdr:relSizeAnchor>
  <cdr:relSizeAnchor xmlns:cdr="http://schemas.openxmlformats.org/drawingml/2006/chartDrawing">
    <cdr:from>
      <cdr:x>0.7043</cdr:x>
      <cdr:y>0.70107</cdr:y>
    </cdr:from>
    <cdr:to>
      <cdr:x>0.96151</cdr:x>
      <cdr:y>0.76602</cdr:y>
    </cdr:to>
    <cdr:sp macro="" textlink="">
      <cdr:nvSpPr>
        <cdr:cNvPr id="7" name="Rectangle 6"/>
        <cdr:cNvSpPr/>
      </cdr:nvSpPr>
      <cdr:spPr>
        <a:xfrm xmlns:a="http://schemas.openxmlformats.org/drawingml/2006/main">
          <a:off x="8028546" y="3764415"/>
          <a:ext cx="2931962" cy="348712"/>
        </a:xfrm>
        <a:prstGeom xmlns:a="http://schemas.openxmlformats.org/drawingml/2006/main" prst="rect">
          <a:avLst/>
        </a:prstGeom>
        <a:solidFill xmlns:a="http://schemas.openxmlformats.org/drawingml/2006/main">
          <a:schemeClr val="tx1"/>
        </a:solidFill>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nchorCtr="0"/>
        <a:lstStyle xmlns:a="http://schemas.openxmlformats.org/drawingml/2006/main"/>
        <a:p xmlns:a="http://schemas.openxmlformats.org/drawingml/2006/main">
          <a:pPr algn="ctr"/>
          <a:r>
            <a:rPr lang="en-US" sz="1600" b="1" dirty="0"/>
            <a:t>Q3 2018</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0552588-BA5F-2647-975F-7D7076D0F8D9}" type="datetimeFigureOut">
              <a:rPr lang="en-US" smtClean="0"/>
              <a:t>2/6/19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2894D15-87C8-FF42-843A-9F502925A8AA}" type="slidenum">
              <a:rPr lang="en-US" smtClean="0"/>
              <a:t>‹#›</a:t>
            </a:fld>
            <a:endParaRPr lang="en-US"/>
          </a:p>
        </p:txBody>
      </p:sp>
    </p:spTree>
    <p:extLst>
      <p:ext uri="{BB962C8B-B14F-4D97-AF65-F5344CB8AC3E}">
        <p14:creationId xmlns:p14="http://schemas.microsoft.com/office/powerpoint/2010/main" val="339787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92109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710642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6720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bg>
      <p:bgPr>
        <a:solidFill>
          <a:srgbClr val="F9382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8963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Custom Layout">
    <p:bg>
      <p:bgPr>
        <a:solidFill>
          <a:srgbClr val="E6EEE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0FB6EB-7DDA-994D-96BD-80CE2B90585C}"/>
              </a:ext>
            </a:extLst>
          </p:cNvPr>
          <p:cNvSpPr/>
          <p:nvPr userDrawn="1"/>
        </p:nvSpPr>
        <p:spPr>
          <a:xfrm>
            <a:off x="195943" y="177800"/>
            <a:ext cx="11800115" cy="650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8923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FFC600"/>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D7E575F-1138-B043-859E-B30D55569E40}"/>
              </a:ext>
            </a:extLst>
          </p:cNvPr>
          <p:cNvSpPr txBox="1"/>
          <p:nvPr userDrawn="1"/>
        </p:nvSpPr>
        <p:spPr>
          <a:xfrm>
            <a:off x="9782629" y="6313715"/>
            <a:ext cx="1654628" cy="307777"/>
          </a:xfrm>
          <a:prstGeom prst="rect">
            <a:avLst/>
          </a:prstGeom>
          <a:noFill/>
        </p:spPr>
        <p:txBody>
          <a:bodyPr wrap="square" rtlCol="0">
            <a:spAutoFit/>
          </a:bodyPr>
          <a:lstStyle/>
          <a:p>
            <a:fld id="{7B85C62D-CE8A-084B-9D28-0B16E431770F}" type="slidenum">
              <a:rPr lang="en-US" sz="1400" b="0" i="0" smtClean="0">
                <a:solidFill>
                  <a:srgbClr val="101820"/>
                </a:solidFill>
                <a:latin typeface="Tiempos Text" panose="02020503060303060403" pitchFamily="18" charset="77"/>
              </a:rPr>
              <a:t>‹#›</a:t>
            </a:fld>
            <a:endParaRPr lang="en-US" sz="1400" b="0" i="0" dirty="0">
              <a:solidFill>
                <a:srgbClr val="101820"/>
              </a:solidFill>
              <a:latin typeface="Tiempos Text" panose="02020503060303060403" pitchFamily="18" charset="77"/>
            </a:endParaRPr>
          </a:p>
        </p:txBody>
      </p:sp>
    </p:spTree>
    <p:extLst>
      <p:ext uri="{BB962C8B-B14F-4D97-AF65-F5344CB8AC3E}">
        <p14:creationId xmlns:p14="http://schemas.microsoft.com/office/powerpoint/2010/main" val="2948982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F7BCBB-6F72-4145-8E4D-88AE925B7F89}"/>
              </a:ext>
            </a:extLst>
          </p:cNvPr>
          <p:cNvSpPr/>
          <p:nvPr userDrawn="1"/>
        </p:nvSpPr>
        <p:spPr>
          <a:xfrm>
            <a:off x="210457" y="183243"/>
            <a:ext cx="11771086" cy="6491514"/>
          </a:xfrm>
          <a:prstGeom prst="rect">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D7E575F-1138-B043-859E-B30D55569E40}"/>
              </a:ext>
            </a:extLst>
          </p:cNvPr>
          <p:cNvSpPr txBox="1"/>
          <p:nvPr userDrawn="1"/>
        </p:nvSpPr>
        <p:spPr>
          <a:xfrm>
            <a:off x="9782629" y="6313715"/>
            <a:ext cx="1654628" cy="307777"/>
          </a:xfrm>
          <a:prstGeom prst="rect">
            <a:avLst/>
          </a:prstGeom>
          <a:noFill/>
        </p:spPr>
        <p:txBody>
          <a:bodyPr wrap="square" rtlCol="0">
            <a:spAutoFit/>
          </a:bodyPr>
          <a:lstStyle/>
          <a:p>
            <a:fld id="{7B85C62D-CE8A-084B-9D28-0B16E431770F}" type="slidenum">
              <a:rPr lang="en-US" sz="1400" b="0" i="0" smtClean="0">
                <a:solidFill>
                  <a:srgbClr val="101820"/>
                </a:solidFill>
                <a:latin typeface="Tiempos Text" panose="02020503060303060403" pitchFamily="18" charset="77"/>
              </a:rPr>
              <a:t>‹#›</a:t>
            </a:fld>
            <a:endParaRPr lang="en-US" sz="1400" b="0" i="0" dirty="0">
              <a:solidFill>
                <a:srgbClr val="101820"/>
              </a:solidFill>
              <a:latin typeface="Tiempos Text" panose="02020503060303060403" pitchFamily="18" charset="77"/>
            </a:endParaRPr>
          </a:p>
        </p:txBody>
      </p:sp>
    </p:spTree>
    <p:extLst>
      <p:ext uri="{BB962C8B-B14F-4D97-AF65-F5344CB8AC3E}">
        <p14:creationId xmlns:p14="http://schemas.microsoft.com/office/powerpoint/2010/main" val="2281446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Custom Layout">
    <p:bg>
      <p:bgPr>
        <a:solidFill>
          <a:srgbClr val="E6EEE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14328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970A506-7BFB-8340-97CB-7CC8B05FAC0B}"/>
              </a:ext>
            </a:extLst>
          </p:cNvPr>
          <p:cNvSpPr/>
          <p:nvPr userDrawn="1"/>
        </p:nvSpPr>
        <p:spPr>
          <a:xfrm>
            <a:off x="210457" y="183243"/>
            <a:ext cx="11771086" cy="6491514"/>
          </a:xfrm>
          <a:prstGeom prst="rect">
            <a:avLst/>
          </a:prstGeom>
          <a:solidFill>
            <a:srgbClr val="10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0171FC9-D3FC-D84A-88E6-477ACF8E5803}"/>
              </a:ext>
            </a:extLst>
          </p:cNvPr>
          <p:cNvSpPr txBox="1"/>
          <p:nvPr userDrawn="1"/>
        </p:nvSpPr>
        <p:spPr>
          <a:xfrm>
            <a:off x="9782629" y="6313715"/>
            <a:ext cx="1654628" cy="307777"/>
          </a:xfrm>
          <a:prstGeom prst="rect">
            <a:avLst/>
          </a:prstGeom>
          <a:noFill/>
        </p:spPr>
        <p:txBody>
          <a:bodyPr wrap="square" rtlCol="0">
            <a:spAutoFit/>
          </a:bodyPr>
          <a:lstStyle/>
          <a:p>
            <a:fld id="{7B85C62D-CE8A-084B-9D28-0B16E431770F}" type="slidenum">
              <a:rPr lang="en-US" sz="1400" b="0" i="0" smtClean="0">
                <a:solidFill>
                  <a:schemeClr val="bg1"/>
                </a:solidFill>
                <a:latin typeface="Tiempos Text" panose="02020503060303060403" pitchFamily="18" charset="77"/>
              </a:rPr>
              <a:t>‹#›</a:t>
            </a:fld>
            <a:endParaRPr lang="en-US" sz="1400" b="0" i="0" dirty="0">
              <a:solidFill>
                <a:schemeClr val="bg1"/>
              </a:solidFill>
              <a:latin typeface="Tiempos Text" panose="02020503060303060403" pitchFamily="18" charset="77"/>
            </a:endParaRPr>
          </a:p>
        </p:txBody>
      </p:sp>
    </p:spTree>
    <p:extLst>
      <p:ext uri="{BB962C8B-B14F-4D97-AF65-F5344CB8AC3E}">
        <p14:creationId xmlns:p14="http://schemas.microsoft.com/office/powerpoint/2010/main" val="3747173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4CA094D-FA71-AD48-BD42-6E01F73253DF}"/>
              </a:ext>
            </a:extLst>
          </p:cNvPr>
          <p:cNvSpPr/>
          <p:nvPr userDrawn="1"/>
        </p:nvSpPr>
        <p:spPr>
          <a:xfrm>
            <a:off x="0" y="0"/>
            <a:ext cx="6096000" cy="6858000"/>
          </a:xfrm>
          <a:prstGeom prst="rect">
            <a:avLst/>
          </a:prstGeom>
          <a:solidFill>
            <a:srgbClr val="F938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41734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4CA094D-FA71-AD48-BD42-6E01F73253DF}"/>
              </a:ext>
            </a:extLst>
          </p:cNvPr>
          <p:cNvSpPr/>
          <p:nvPr userDrawn="1"/>
        </p:nvSpPr>
        <p:spPr>
          <a:xfrm>
            <a:off x="6096000" y="0"/>
            <a:ext cx="6096000" cy="6858000"/>
          </a:xfrm>
          <a:prstGeom prst="rect">
            <a:avLst/>
          </a:prstGeom>
          <a:solidFill>
            <a:srgbClr val="F938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E1CCA95-C556-E84C-BD3D-65E995DF3360}"/>
              </a:ext>
            </a:extLst>
          </p:cNvPr>
          <p:cNvSpPr txBox="1"/>
          <p:nvPr userDrawn="1"/>
        </p:nvSpPr>
        <p:spPr>
          <a:xfrm>
            <a:off x="9782629" y="6313715"/>
            <a:ext cx="1654628" cy="307777"/>
          </a:xfrm>
          <a:prstGeom prst="rect">
            <a:avLst/>
          </a:prstGeom>
          <a:noFill/>
        </p:spPr>
        <p:txBody>
          <a:bodyPr wrap="square" rtlCol="0">
            <a:spAutoFit/>
          </a:bodyPr>
          <a:lstStyle/>
          <a:p>
            <a:fld id="{7B85C62D-CE8A-084B-9D28-0B16E431770F}" type="slidenum">
              <a:rPr lang="en-US" sz="1400" b="0" i="0" smtClean="0">
                <a:solidFill>
                  <a:schemeClr val="bg1"/>
                </a:solidFill>
                <a:latin typeface="Tiempos Text" panose="02020503060303060403" pitchFamily="18" charset="77"/>
              </a:rPr>
              <a:t>‹#›</a:t>
            </a:fld>
            <a:endParaRPr lang="en-US" sz="1400" b="0" i="0" dirty="0">
              <a:solidFill>
                <a:schemeClr val="bg1"/>
              </a:solidFill>
              <a:latin typeface="Tiempos Text" panose="02020503060303060403" pitchFamily="18" charset="77"/>
            </a:endParaRPr>
          </a:p>
        </p:txBody>
      </p:sp>
    </p:spTree>
    <p:extLst>
      <p:ext uri="{BB962C8B-B14F-4D97-AF65-F5344CB8AC3E}">
        <p14:creationId xmlns:p14="http://schemas.microsoft.com/office/powerpoint/2010/main" val="1361302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2/6/19</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61173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4CA094D-FA71-AD48-BD42-6E01F73253DF}"/>
              </a:ext>
            </a:extLst>
          </p:cNvPr>
          <p:cNvSpPr/>
          <p:nvPr userDrawn="1"/>
        </p:nvSpPr>
        <p:spPr>
          <a:xfrm>
            <a:off x="0" y="0"/>
            <a:ext cx="6096000" cy="6858000"/>
          </a:xfrm>
          <a:prstGeom prst="rect">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1405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4CA094D-FA71-AD48-BD42-6E01F73253DF}"/>
              </a:ext>
            </a:extLst>
          </p:cNvPr>
          <p:cNvSpPr/>
          <p:nvPr userDrawn="1"/>
        </p:nvSpPr>
        <p:spPr>
          <a:xfrm>
            <a:off x="6096000" y="0"/>
            <a:ext cx="6096000" cy="6858000"/>
          </a:xfrm>
          <a:prstGeom prst="rect">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E1CCA95-C556-E84C-BD3D-65E995DF3360}"/>
              </a:ext>
            </a:extLst>
          </p:cNvPr>
          <p:cNvSpPr txBox="1"/>
          <p:nvPr userDrawn="1"/>
        </p:nvSpPr>
        <p:spPr>
          <a:xfrm>
            <a:off x="9782629" y="6313715"/>
            <a:ext cx="1654628" cy="307777"/>
          </a:xfrm>
          <a:prstGeom prst="rect">
            <a:avLst/>
          </a:prstGeom>
          <a:noFill/>
        </p:spPr>
        <p:txBody>
          <a:bodyPr wrap="square" rtlCol="0">
            <a:spAutoFit/>
          </a:bodyPr>
          <a:lstStyle/>
          <a:p>
            <a:fld id="{7B85C62D-CE8A-084B-9D28-0B16E431770F}" type="slidenum">
              <a:rPr lang="en-US" sz="1400" b="0" i="0" smtClean="0">
                <a:solidFill>
                  <a:schemeClr val="bg1"/>
                </a:solidFill>
                <a:latin typeface="Tiempos Text" panose="02020503060303060403" pitchFamily="18" charset="77"/>
              </a:rPr>
              <a:t>‹#›</a:t>
            </a:fld>
            <a:endParaRPr lang="en-US" sz="1400" b="0" i="0" dirty="0">
              <a:solidFill>
                <a:schemeClr val="bg1"/>
              </a:solidFill>
              <a:latin typeface="Tiempos Text" panose="02020503060303060403" pitchFamily="18" charset="77"/>
            </a:endParaRPr>
          </a:p>
        </p:txBody>
      </p:sp>
    </p:spTree>
    <p:extLst>
      <p:ext uri="{BB962C8B-B14F-4D97-AF65-F5344CB8AC3E}">
        <p14:creationId xmlns:p14="http://schemas.microsoft.com/office/powerpoint/2010/main" val="41330582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4CA094D-FA71-AD48-BD42-6E01F73253DF}"/>
              </a:ext>
            </a:extLst>
          </p:cNvPr>
          <p:cNvSpPr/>
          <p:nvPr userDrawn="1"/>
        </p:nvSpPr>
        <p:spPr>
          <a:xfrm>
            <a:off x="0" y="0"/>
            <a:ext cx="6096000" cy="6858000"/>
          </a:xfrm>
          <a:prstGeom prst="rect">
            <a:avLst/>
          </a:prstGeom>
          <a:solidFill>
            <a:srgbClr val="E6E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12587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4CA094D-FA71-AD48-BD42-6E01F73253DF}"/>
              </a:ext>
            </a:extLst>
          </p:cNvPr>
          <p:cNvSpPr/>
          <p:nvPr userDrawn="1"/>
        </p:nvSpPr>
        <p:spPr>
          <a:xfrm>
            <a:off x="6096000" y="0"/>
            <a:ext cx="6096000" cy="6858000"/>
          </a:xfrm>
          <a:prstGeom prst="rect">
            <a:avLst/>
          </a:prstGeom>
          <a:solidFill>
            <a:srgbClr val="E6E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B555593-5CD5-FA4B-87DD-5C682E3F8B75}"/>
              </a:ext>
            </a:extLst>
          </p:cNvPr>
          <p:cNvSpPr txBox="1"/>
          <p:nvPr userDrawn="1"/>
        </p:nvSpPr>
        <p:spPr>
          <a:xfrm>
            <a:off x="9782629" y="6313715"/>
            <a:ext cx="1654628" cy="307777"/>
          </a:xfrm>
          <a:prstGeom prst="rect">
            <a:avLst/>
          </a:prstGeom>
          <a:noFill/>
        </p:spPr>
        <p:txBody>
          <a:bodyPr wrap="square" rtlCol="0">
            <a:spAutoFit/>
          </a:bodyPr>
          <a:lstStyle/>
          <a:p>
            <a:fld id="{7B85C62D-CE8A-084B-9D28-0B16E431770F}" type="slidenum">
              <a:rPr lang="en-US" sz="1400" b="0" i="0" smtClean="0">
                <a:solidFill>
                  <a:srgbClr val="101820"/>
                </a:solidFill>
                <a:latin typeface="Tiempos Text" panose="02020503060303060403" pitchFamily="18" charset="77"/>
              </a:rPr>
              <a:t>‹#›</a:t>
            </a:fld>
            <a:endParaRPr lang="en-US" sz="1400" b="0" i="0" dirty="0">
              <a:solidFill>
                <a:srgbClr val="101820"/>
              </a:solidFill>
              <a:latin typeface="Tiempos Text" panose="02020503060303060403" pitchFamily="18" charset="77"/>
            </a:endParaRPr>
          </a:p>
        </p:txBody>
      </p:sp>
    </p:spTree>
    <p:extLst>
      <p:ext uri="{BB962C8B-B14F-4D97-AF65-F5344CB8AC3E}">
        <p14:creationId xmlns:p14="http://schemas.microsoft.com/office/powerpoint/2010/main" val="32389492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4CA094D-FA71-AD48-BD42-6E01F73253DF}"/>
              </a:ext>
            </a:extLst>
          </p:cNvPr>
          <p:cNvSpPr/>
          <p:nvPr userDrawn="1"/>
        </p:nvSpPr>
        <p:spPr>
          <a:xfrm>
            <a:off x="0" y="0"/>
            <a:ext cx="6096000" cy="6858000"/>
          </a:xfrm>
          <a:prstGeom prst="rect">
            <a:avLst/>
          </a:prstGeom>
          <a:solidFill>
            <a:srgbClr val="10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46803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4CA094D-FA71-AD48-BD42-6E01F73253DF}"/>
              </a:ext>
            </a:extLst>
          </p:cNvPr>
          <p:cNvSpPr/>
          <p:nvPr userDrawn="1"/>
        </p:nvSpPr>
        <p:spPr>
          <a:xfrm>
            <a:off x="6096000" y="0"/>
            <a:ext cx="6096000" cy="6858000"/>
          </a:xfrm>
          <a:prstGeom prst="rect">
            <a:avLst/>
          </a:prstGeom>
          <a:solidFill>
            <a:srgbClr val="10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E1CCA95-C556-E84C-BD3D-65E995DF3360}"/>
              </a:ext>
            </a:extLst>
          </p:cNvPr>
          <p:cNvSpPr txBox="1"/>
          <p:nvPr userDrawn="1"/>
        </p:nvSpPr>
        <p:spPr>
          <a:xfrm>
            <a:off x="9782629" y="6313715"/>
            <a:ext cx="1654628" cy="307777"/>
          </a:xfrm>
          <a:prstGeom prst="rect">
            <a:avLst/>
          </a:prstGeom>
          <a:noFill/>
        </p:spPr>
        <p:txBody>
          <a:bodyPr wrap="square" rtlCol="0">
            <a:spAutoFit/>
          </a:bodyPr>
          <a:lstStyle/>
          <a:p>
            <a:fld id="{7B85C62D-CE8A-084B-9D28-0B16E431770F}" type="slidenum">
              <a:rPr lang="en-US" sz="1400" b="0" i="0" smtClean="0">
                <a:solidFill>
                  <a:schemeClr val="bg1"/>
                </a:solidFill>
                <a:latin typeface="Tiempos Text" panose="02020503060303060403" pitchFamily="18" charset="77"/>
              </a:rPr>
              <a:t>‹#›</a:t>
            </a:fld>
            <a:endParaRPr lang="en-US" sz="1400" b="0" i="0" dirty="0">
              <a:solidFill>
                <a:schemeClr val="bg1"/>
              </a:solidFill>
              <a:latin typeface="Tiempos Text" panose="02020503060303060403" pitchFamily="18" charset="77"/>
            </a:endParaRPr>
          </a:p>
        </p:txBody>
      </p:sp>
    </p:spTree>
    <p:extLst>
      <p:ext uri="{BB962C8B-B14F-4D97-AF65-F5344CB8AC3E}">
        <p14:creationId xmlns:p14="http://schemas.microsoft.com/office/powerpoint/2010/main" val="20048563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rgbClr val="F9382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0FB6EB-7DDA-994D-96BD-80CE2B90585C}"/>
              </a:ext>
            </a:extLst>
          </p:cNvPr>
          <p:cNvSpPr/>
          <p:nvPr userDrawn="1"/>
        </p:nvSpPr>
        <p:spPr>
          <a:xfrm>
            <a:off x="195943" y="177800"/>
            <a:ext cx="11800115" cy="650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82415E1-112B-D74D-8983-21D0CB20B971}"/>
              </a:ext>
            </a:extLst>
          </p:cNvPr>
          <p:cNvSpPr txBox="1"/>
          <p:nvPr userDrawn="1"/>
        </p:nvSpPr>
        <p:spPr>
          <a:xfrm>
            <a:off x="9782629" y="6313715"/>
            <a:ext cx="1654628" cy="307777"/>
          </a:xfrm>
          <a:prstGeom prst="rect">
            <a:avLst/>
          </a:prstGeom>
          <a:noFill/>
        </p:spPr>
        <p:txBody>
          <a:bodyPr wrap="square" rtlCol="0">
            <a:spAutoFit/>
          </a:bodyPr>
          <a:lstStyle/>
          <a:p>
            <a:fld id="{7B85C62D-CE8A-084B-9D28-0B16E431770F}" type="slidenum">
              <a:rPr lang="en-US" sz="1400" b="0" i="0" smtClean="0">
                <a:solidFill>
                  <a:srgbClr val="101820"/>
                </a:solidFill>
                <a:latin typeface="Tiempos Text" panose="02020503060303060403" pitchFamily="18" charset="77"/>
              </a:rPr>
              <a:t>‹#›</a:t>
            </a:fld>
            <a:endParaRPr lang="en-US" sz="1400" b="0" i="0" dirty="0">
              <a:solidFill>
                <a:srgbClr val="101820"/>
              </a:solidFill>
              <a:latin typeface="Tiempos Text" panose="02020503060303060403" pitchFamily="18" charset="77"/>
            </a:endParaRPr>
          </a:p>
        </p:txBody>
      </p:sp>
    </p:spTree>
    <p:extLst>
      <p:ext uri="{BB962C8B-B14F-4D97-AF65-F5344CB8AC3E}">
        <p14:creationId xmlns:p14="http://schemas.microsoft.com/office/powerpoint/2010/main" val="32160550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rgbClr val="FFC60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0FB6EB-7DDA-994D-96BD-80CE2B90585C}"/>
              </a:ext>
            </a:extLst>
          </p:cNvPr>
          <p:cNvSpPr/>
          <p:nvPr userDrawn="1"/>
        </p:nvSpPr>
        <p:spPr>
          <a:xfrm>
            <a:off x="195943" y="177800"/>
            <a:ext cx="11800115" cy="650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82415E1-112B-D74D-8983-21D0CB20B971}"/>
              </a:ext>
            </a:extLst>
          </p:cNvPr>
          <p:cNvSpPr txBox="1"/>
          <p:nvPr userDrawn="1"/>
        </p:nvSpPr>
        <p:spPr>
          <a:xfrm>
            <a:off x="9782629" y="6313715"/>
            <a:ext cx="1654628" cy="307777"/>
          </a:xfrm>
          <a:prstGeom prst="rect">
            <a:avLst/>
          </a:prstGeom>
          <a:noFill/>
        </p:spPr>
        <p:txBody>
          <a:bodyPr wrap="square" rtlCol="0">
            <a:spAutoFit/>
          </a:bodyPr>
          <a:lstStyle/>
          <a:p>
            <a:fld id="{7B85C62D-CE8A-084B-9D28-0B16E431770F}" type="slidenum">
              <a:rPr lang="en-US" sz="1400" b="0" i="0" smtClean="0">
                <a:solidFill>
                  <a:srgbClr val="101820"/>
                </a:solidFill>
                <a:latin typeface="Tiempos Text" panose="02020503060303060403" pitchFamily="18" charset="77"/>
              </a:rPr>
              <a:t>‹#›</a:t>
            </a:fld>
            <a:endParaRPr lang="en-US" sz="1400" b="0" i="0" dirty="0">
              <a:solidFill>
                <a:srgbClr val="101820"/>
              </a:solidFill>
              <a:latin typeface="Tiempos Text" panose="02020503060303060403" pitchFamily="18" charset="77"/>
            </a:endParaRPr>
          </a:p>
        </p:txBody>
      </p:sp>
    </p:spTree>
    <p:extLst>
      <p:ext uri="{BB962C8B-B14F-4D97-AF65-F5344CB8AC3E}">
        <p14:creationId xmlns:p14="http://schemas.microsoft.com/office/powerpoint/2010/main" val="25643933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rgbClr val="10182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0FB6EB-7DDA-994D-96BD-80CE2B90585C}"/>
              </a:ext>
            </a:extLst>
          </p:cNvPr>
          <p:cNvSpPr/>
          <p:nvPr userDrawn="1"/>
        </p:nvSpPr>
        <p:spPr>
          <a:xfrm>
            <a:off x="195943" y="177800"/>
            <a:ext cx="11800115" cy="650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82415E1-112B-D74D-8983-21D0CB20B971}"/>
              </a:ext>
            </a:extLst>
          </p:cNvPr>
          <p:cNvSpPr txBox="1"/>
          <p:nvPr userDrawn="1"/>
        </p:nvSpPr>
        <p:spPr>
          <a:xfrm>
            <a:off x="9782629" y="6313715"/>
            <a:ext cx="1654628" cy="307777"/>
          </a:xfrm>
          <a:prstGeom prst="rect">
            <a:avLst/>
          </a:prstGeom>
          <a:noFill/>
        </p:spPr>
        <p:txBody>
          <a:bodyPr wrap="square" rtlCol="0">
            <a:spAutoFit/>
          </a:bodyPr>
          <a:lstStyle/>
          <a:p>
            <a:fld id="{7B85C62D-CE8A-084B-9D28-0B16E431770F}" type="slidenum">
              <a:rPr lang="en-US" sz="1400" b="0" i="0" smtClean="0">
                <a:solidFill>
                  <a:srgbClr val="101820"/>
                </a:solidFill>
                <a:latin typeface="Tiempos Text" panose="02020503060303060403" pitchFamily="18" charset="77"/>
              </a:rPr>
              <a:t>‹#›</a:t>
            </a:fld>
            <a:endParaRPr lang="en-US" sz="1400" b="0" i="0" dirty="0">
              <a:solidFill>
                <a:srgbClr val="101820"/>
              </a:solidFill>
              <a:latin typeface="Tiempos Text" panose="02020503060303060403" pitchFamily="18" charset="77"/>
            </a:endParaRPr>
          </a:p>
        </p:txBody>
      </p:sp>
    </p:spTree>
    <p:extLst>
      <p:ext uri="{BB962C8B-B14F-4D97-AF65-F5344CB8AC3E}">
        <p14:creationId xmlns:p14="http://schemas.microsoft.com/office/powerpoint/2010/main" val="3951120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2/6/19</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45623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2/6/19</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02993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2/6/19</a:t>
            </a:fld>
            <a:endParaRPr lang="en-US" dirty="0"/>
          </a:p>
        </p:txBody>
      </p:sp>
      <p:sp>
        <p:nvSpPr>
          <p:cNvPr id="8" name="Footer Placeholder 7"/>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13757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2/6/19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921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2/6/19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20622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2/6/19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122060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2/6/19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3532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2/6/19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53747355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677" r:id="rId14"/>
    <p:sldLayoutId id="2147483649" r:id="rId15"/>
    <p:sldLayoutId id="2147483678" r:id="rId16"/>
    <p:sldLayoutId id="2147483650"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6"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jpeg"/><Relationship Id="rId5" Type="http://schemas.openxmlformats.org/officeDocument/2006/relationships/image" Target="../media/image14.pn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jpeg"/></Relationships>
</file>

<file path=ppt/slides/_rels/slide1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9BBCAE-10AD-2E4A-965F-12AC45CEEBBD}"/>
              </a:ext>
            </a:extLst>
          </p:cNvPr>
          <p:cNvSpPr txBox="1"/>
          <p:nvPr/>
        </p:nvSpPr>
        <p:spPr>
          <a:xfrm>
            <a:off x="1449740" y="2413052"/>
            <a:ext cx="6620704" cy="2038379"/>
          </a:xfrm>
          <a:prstGeom prst="rect">
            <a:avLst/>
          </a:prstGeom>
          <a:noFill/>
        </p:spPr>
        <p:txBody>
          <a:bodyPr wrap="square" rtlCol="0">
            <a:spAutoFit/>
          </a:bodyPr>
          <a:lstStyle/>
          <a:p>
            <a:pPr>
              <a:lnSpc>
                <a:spcPts val="7940"/>
              </a:lnSpc>
            </a:pPr>
            <a:r>
              <a:rPr lang="en-US" sz="5400" dirty="0">
                <a:solidFill>
                  <a:schemeClr val="bg1"/>
                </a:solidFill>
                <a:latin typeface="Luchador Oblique" pitchFamily="2" charset="77"/>
              </a:rPr>
              <a:t>Investor Presentation</a:t>
            </a:r>
          </a:p>
        </p:txBody>
      </p:sp>
      <p:sp>
        <p:nvSpPr>
          <p:cNvPr id="4" name="TextBox 3">
            <a:extLst>
              <a:ext uri="{FF2B5EF4-FFF2-40B4-BE49-F238E27FC236}">
                <a16:creationId xmlns:a16="http://schemas.microsoft.com/office/drawing/2014/main" id="{3C74FB94-9823-EF4D-B3E3-770B1A0D6516}"/>
              </a:ext>
            </a:extLst>
          </p:cNvPr>
          <p:cNvSpPr txBox="1"/>
          <p:nvPr/>
        </p:nvSpPr>
        <p:spPr>
          <a:xfrm>
            <a:off x="1449740" y="4418634"/>
            <a:ext cx="5833241" cy="461665"/>
          </a:xfrm>
          <a:prstGeom prst="rect">
            <a:avLst/>
          </a:prstGeom>
          <a:noFill/>
        </p:spPr>
        <p:txBody>
          <a:bodyPr wrap="square" rtlCol="0">
            <a:spAutoFit/>
          </a:bodyPr>
          <a:lstStyle/>
          <a:p>
            <a:r>
              <a:rPr lang="en-US" sz="2400" i="1" dirty="0">
                <a:solidFill>
                  <a:schemeClr val="bg1"/>
                </a:solidFill>
                <a:latin typeface="Tiempos Text" panose="02020503060303060403" pitchFamily="18" charset="77"/>
              </a:rPr>
              <a:t>January 14, 2019</a:t>
            </a:r>
          </a:p>
        </p:txBody>
      </p:sp>
      <p:pic>
        <p:nvPicPr>
          <p:cNvPr id="5" name="Picture 4">
            <a:extLst>
              <a:ext uri="{FF2B5EF4-FFF2-40B4-BE49-F238E27FC236}">
                <a16:creationId xmlns:a16="http://schemas.microsoft.com/office/drawing/2014/main" id="{E4E943FB-0E1C-FD47-A319-3AFA8954526F}"/>
              </a:ext>
            </a:extLst>
          </p:cNvPr>
          <p:cNvPicPr>
            <a:picLocks noChangeAspect="1"/>
          </p:cNvPicPr>
          <p:nvPr/>
        </p:nvPicPr>
        <p:blipFill>
          <a:blip r:embed="rId2"/>
          <a:stretch>
            <a:fillRect/>
          </a:stretch>
        </p:blipFill>
        <p:spPr>
          <a:xfrm>
            <a:off x="1279229" y="1251550"/>
            <a:ext cx="1397000" cy="922020"/>
          </a:xfrm>
          <a:prstGeom prst="rect">
            <a:avLst/>
          </a:prstGeom>
        </p:spPr>
      </p:pic>
      <p:pic>
        <p:nvPicPr>
          <p:cNvPr id="8" name="Picture 7">
            <a:extLst>
              <a:ext uri="{FF2B5EF4-FFF2-40B4-BE49-F238E27FC236}">
                <a16:creationId xmlns:a16="http://schemas.microsoft.com/office/drawing/2014/main" id="{6B7D10A0-8254-1140-BC8A-BEE42088FFF6}"/>
              </a:ext>
            </a:extLst>
          </p:cNvPr>
          <p:cNvPicPr>
            <a:picLocks noChangeAspect="1"/>
          </p:cNvPicPr>
          <p:nvPr/>
        </p:nvPicPr>
        <p:blipFill>
          <a:blip r:embed="rId3"/>
          <a:stretch>
            <a:fillRect/>
          </a:stretch>
        </p:blipFill>
        <p:spPr>
          <a:xfrm>
            <a:off x="8070444" y="3885889"/>
            <a:ext cx="2792626" cy="764647"/>
          </a:xfrm>
          <a:prstGeom prst="rect">
            <a:avLst/>
          </a:prstGeom>
        </p:spPr>
      </p:pic>
    </p:spTree>
    <p:extLst>
      <p:ext uri="{BB962C8B-B14F-4D97-AF65-F5344CB8AC3E}">
        <p14:creationId xmlns:p14="http://schemas.microsoft.com/office/powerpoint/2010/main" val="568810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4463922"/>
            <a:ext cx="2394077" cy="2394077"/>
          </a:xfrm>
          <a:prstGeom prst="rect">
            <a:avLst/>
          </a:prstGeom>
        </p:spPr>
      </p:pic>
      <p:sp>
        <p:nvSpPr>
          <p:cNvPr id="6" name="TextBox 5"/>
          <p:cNvSpPr txBox="1"/>
          <p:nvPr/>
        </p:nvSpPr>
        <p:spPr>
          <a:xfrm>
            <a:off x="4860678" y="34367"/>
            <a:ext cx="7331321" cy="2062103"/>
          </a:xfrm>
          <a:prstGeom prst="rect">
            <a:avLst/>
          </a:prstGeom>
          <a:noFill/>
        </p:spPr>
        <p:txBody>
          <a:bodyPr wrap="square" rtlCol="0">
            <a:spAutoFit/>
          </a:bodyPr>
          <a:lstStyle/>
          <a:p>
            <a:pPr lvl="0"/>
            <a:r>
              <a:rPr lang="en-US" sz="3600" dirty="0">
                <a:solidFill>
                  <a:srgbClr val="101820"/>
                </a:solidFill>
                <a:latin typeface="Luchador Oblique" pitchFamily="2" charset="77"/>
              </a:rPr>
              <a:t>We’ve broadened beyond chicken-on-the-bone to broaden our appeal</a:t>
            </a:r>
          </a:p>
          <a:p>
            <a:pPr lvl="0"/>
            <a:r>
              <a:rPr lang="en-US" sz="2000" dirty="0">
                <a:solidFill>
                  <a:srgbClr val="101820"/>
                </a:solidFill>
                <a:latin typeface="Gringo" panose="02000000000000000000" pitchFamily="2" charset="0"/>
              </a:rPr>
              <a:t>54</a:t>
            </a:r>
            <a:r>
              <a:rPr lang="en-US" sz="2000" dirty="0">
                <a:solidFill>
                  <a:srgbClr val="101820"/>
                </a:solidFill>
                <a:latin typeface="Bodoni MT" panose="02070603080606020203" pitchFamily="18" charset="0"/>
              </a:rPr>
              <a:t>%</a:t>
            </a:r>
            <a:r>
              <a:rPr lang="en-US" sz="2000" dirty="0">
                <a:solidFill>
                  <a:srgbClr val="101820"/>
                </a:solidFill>
                <a:latin typeface="Gringo" panose="02000000000000000000" pitchFamily="2" charset="0"/>
              </a:rPr>
              <a:t> of what we sell</a:t>
            </a:r>
          </a:p>
        </p:txBody>
      </p:sp>
      <p:pic>
        <p:nvPicPr>
          <p:cNvPr id="7" name="Picture 6"/>
          <p:cNvPicPr>
            <a:picLocks noChangeAspect="1"/>
          </p:cNvPicPr>
          <p:nvPr/>
        </p:nvPicPr>
        <p:blipFill>
          <a:blip r:embed="rId3"/>
          <a:stretch>
            <a:fillRect/>
          </a:stretch>
        </p:blipFill>
        <p:spPr>
          <a:xfrm>
            <a:off x="0" y="1"/>
            <a:ext cx="2412521" cy="2084522"/>
          </a:xfrm>
          <a:prstGeom prst="rect">
            <a:avLst/>
          </a:prstGeom>
        </p:spPr>
      </p:pic>
      <p:pic>
        <p:nvPicPr>
          <p:cNvPr id="8" name="Picture 7"/>
          <p:cNvPicPr>
            <a:picLocks noChangeAspect="1"/>
          </p:cNvPicPr>
          <p:nvPr/>
        </p:nvPicPr>
        <p:blipFill>
          <a:blip r:embed="rId4"/>
          <a:stretch>
            <a:fillRect/>
          </a:stretch>
        </p:blipFill>
        <p:spPr>
          <a:xfrm>
            <a:off x="1" y="2170167"/>
            <a:ext cx="2394536" cy="2208110"/>
          </a:xfrm>
          <a:prstGeom prst="rect">
            <a:avLst/>
          </a:prstGeom>
        </p:spPr>
      </p:pic>
      <p:pic>
        <p:nvPicPr>
          <p:cNvPr id="9" name="Picture 8"/>
          <p:cNvPicPr>
            <a:picLocks noChangeAspect="1"/>
          </p:cNvPicPr>
          <p:nvPr/>
        </p:nvPicPr>
        <p:blipFill>
          <a:blip r:embed="rId5"/>
          <a:stretch>
            <a:fillRect/>
          </a:stretch>
        </p:blipFill>
        <p:spPr>
          <a:xfrm>
            <a:off x="2562692" y="1"/>
            <a:ext cx="2147815" cy="2084522"/>
          </a:xfrm>
          <a:prstGeom prst="rect">
            <a:avLst/>
          </a:prstGeom>
        </p:spPr>
      </p:pic>
      <p:pic>
        <p:nvPicPr>
          <p:cNvPr id="11" name="Picture 10"/>
          <p:cNvPicPr>
            <a:picLocks noChangeAspect="1"/>
          </p:cNvPicPr>
          <p:nvPr/>
        </p:nvPicPr>
        <p:blipFill>
          <a:blip r:embed="rId6"/>
          <a:stretch>
            <a:fillRect/>
          </a:stretch>
        </p:blipFill>
        <p:spPr>
          <a:xfrm>
            <a:off x="5630574" y="2170167"/>
            <a:ext cx="3231955" cy="2208110"/>
          </a:xfrm>
          <a:prstGeom prst="rect">
            <a:avLst/>
          </a:prstGeom>
        </p:spPr>
      </p:pic>
      <p:pic>
        <p:nvPicPr>
          <p:cNvPr id="14" name="Picture 13"/>
          <p:cNvPicPr>
            <a:picLocks noChangeAspect="1"/>
          </p:cNvPicPr>
          <p:nvPr/>
        </p:nvPicPr>
        <p:blipFill>
          <a:blip r:embed="rId7"/>
          <a:stretch>
            <a:fillRect/>
          </a:stretch>
        </p:blipFill>
        <p:spPr>
          <a:xfrm>
            <a:off x="9009629" y="2170167"/>
            <a:ext cx="2988361" cy="2208110"/>
          </a:xfrm>
          <a:prstGeom prst="rect">
            <a:avLst/>
          </a:prstGeom>
        </p:spPr>
      </p:pic>
      <p:pic>
        <p:nvPicPr>
          <p:cNvPr id="1026" name="Picture 2" descr="http://johnekelly.net/library/epl/large/large/EPL110-41056-Chicken-Tacos-Al-Carbo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74259" y="4462699"/>
            <a:ext cx="3122706" cy="23953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johnekelly.net/library/epl/large/large/EPL111-41980-Shrimp-Taco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94405" y="4463922"/>
            <a:ext cx="3189601" cy="239407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johnekelly.net/library/epl/large/large/EPL111-42112-Loco-Salad.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84333" y="4462699"/>
            <a:ext cx="3189599" cy="239407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johnekelly.net/library/epl/large/large/EPL105-38915-Grande-Avocado-Chicken-Bowl.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41636" y="2170167"/>
            <a:ext cx="2941839" cy="2208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82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9966" y="328832"/>
            <a:ext cx="11716719" cy="1200329"/>
          </a:xfrm>
          <a:prstGeom prst="rect">
            <a:avLst/>
          </a:prstGeom>
          <a:noFill/>
        </p:spPr>
        <p:txBody>
          <a:bodyPr wrap="square" rtlCol="0">
            <a:spAutoFit/>
          </a:bodyPr>
          <a:lstStyle/>
          <a:p>
            <a:pPr lvl="0"/>
            <a:r>
              <a:rPr lang="en-US" sz="3600" dirty="0">
                <a:solidFill>
                  <a:srgbClr val="101820"/>
                </a:solidFill>
                <a:latin typeface="Luchador Oblique" pitchFamily="2" charset="77"/>
              </a:rPr>
              <a:t>Our non-cob entrees are a break from the norm</a:t>
            </a:r>
          </a:p>
        </p:txBody>
      </p:sp>
      <p:pic>
        <p:nvPicPr>
          <p:cNvPr id="2" name="EPLL0387000H_2019_M1_Fire-GrilledNachos_1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12561" y="1560157"/>
            <a:ext cx="8784356" cy="4941201"/>
          </a:xfrm>
          <a:prstGeom prst="rect">
            <a:avLst/>
          </a:prstGeom>
        </p:spPr>
      </p:pic>
      <p:sp>
        <p:nvSpPr>
          <p:cNvPr id="5" name="Rectangle 4"/>
          <p:cNvSpPr/>
          <p:nvPr/>
        </p:nvSpPr>
        <p:spPr>
          <a:xfrm>
            <a:off x="4794059" y="2467499"/>
            <a:ext cx="2621359" cy="369332"/>
          </a:xfrm>
          <a:prstGeom prst="rect">
            <a:avLst/>
          </a:prstGeom>
        </p:spPr>
        <p:txBody>
          <a:bodyPr wrap="none">
            <a:spAutoFit/>
          </a:bodyPr>
          <a:lstStyle/>
          <a:p>
            <a:r>
              <a:rPr lang="en-US" dirty="0">
                <a:solidFill>
                  <a:schemeClr val="bg1"/>
                </a:solidFill>
              </a:rPr>
              <a:t>Click here for video slides.</a:t>
            </a:r>
            <a:endParaRPr lang="en-US" dirty="0"/>
          </a:p>
        </p:txBody>
      </p:sp>
    </p:spTree>
    <p:extLst>
      <p:ext uri="{BB962C8B-B14F-4D97-AF65-F5344CB8AC3E}">
        <p14:creationId xmlns:p14="http://schemas.microsoft.com/office/powerpoint/2010/main" val="4243313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9966" y="328832"/>
            <a:ext cx="11716719" cy="1200329"/>
          </a:xfrm>
          <a:prstGeom prst="rect">
            <a:avLst/>
          </a:prstGeom>
          <a:noFill/>
        </p:spPr>
        <p:txBody>
          <a:bodyPr wrap="square" rtlCol="0">
            <a:spAutoFit/>
          </a:bodyPr>
          <a:lstStyle/>
          <a:p>
            <a:pPr lvl="0"/>
            <a:r>
              <a:rPr lang="en-US" sz="3600" dirty="0">
                <a:solidFill>
                  <a:srgbClr val="101820"/>
                </a:solidFill>
                <a:latin typeface="Luchador Oblique" pitchFamily="2" charset="77"/>
              </a:rPr>
              <a:t>Our diversified products have enabled us to achieve industry-leading AUV</a:t>
            </a:r>
            <a:r>
              <a:rPr lang="en-US" sz="2800" dirty="0">
                <a:solidFill>
                  <a:srgbClr val="101820"/>
                </a:solidFill>
                <a:latin typeface="Luchador Oblique" pitchFamily="2" charset="77"/>
              </a:rPr>
              <a:t>s</a:t>
            </a:r>
          </a:p>
        </p:txBody>
      </p:sp>
      <p:pic>
        <p:nvPicPr>
          <p:cNvPr id="8" name="Picture 7"/>
          <p:cNvPicPr>
            <a:picLocks noChangeAspect="1"/>
          </p:cNvPicPr>
          <p:nvPr/>
        </p:nvPicPr>
        <p:blipFill>
          <a:blip r:embed="rId2"/>
          <a:stretch>
            <a:fillRect/>
          </a:stretch>
        </p:blipFill>
        <p:spPr>
          <a:xfrm>
            <a:off x="2044649" y="1783827"/>
            <a:ext cx="8129165" cy="5021971"/>
          </a:xfrm>
          <a:prstGeom prst="rect">
            <a:avLst/>
          </a:prstGeom>
        </p:spPr>
      </p:pic>
      <p:sp>
        <p:nvSpPr>
          <p:cNvPr id="9" name="TextBox 8"/>
          <p:cNvSpPr txBox="1"/>
          <p:nvPr/>
        </p:nvSpPr>
        <p:spPr>
          <a:xfrm>
            <a:off x="3551070" y="1666939"/>
            <a:ext cx="5086905" cy="461665"/>
          </a:xfrm>
          <a:prstGeom prst="rect">
            <a:avLst/>
          </a:prstGeom>
          <a:noFill/>
        </p:spPr>
        <p:txBody>
          <a:bodyPr wrap="square" rtlCol="0">
            <a:spAutoFit/>
          </a:bodyPr>
          <a:lstStyle/>
          <a:p>
            <a:pPr algn="ctr"/>
            <a:r>
              <a:rPr lang="en-US" sz="2000" u="sng" dirty="0">
                <a:latin typeface="Gringo" panose="02000000000000000000" pitchFamily="2" charset="0"/>
              </a:rPr>
              <a:t>QSR magazine 2017 top 50 (avg. unit volumes</a:t>
            </a:r>
            <a:r>
              <a:rPr lang="en-US" sz="2400" u="sng" dirty="0">
                <a:latin typeface="Gringo" panose="02000000000000000000" pitchFamily="2" charset="0"/>
              </a:rPr>
              <a:t>)</a:t>
            </a:r>
          </a:p>
        </p:txBody>
      </p:sp>
    </p:spTree>
    <p:extLst>
      <p:ext uri="{BB962C8B-B14F-4D97-AF65-F5344CB8AC3E}">
        <p14:creationId xmlns:p14="http://schemas.microsoft.com/office/powerpoint/2010/main" val="3937989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1271315" y="178233"/>
            <a:ext cx="9794019" cy="6495768"/>
          </a:xfrm>
          <a:prstGeom prst="rect">
            <a:avLst/>
          </a:prstGeom>
        </p:spPr>
      </p:pic>
      <p:sp>
        <p:nvSpPr>
          <p:cNvPr id="4" name="TextBox 3"/>
          <p:cNvSpPr txBox="1"/>
          <p:nvPr/>
        </p:nvSpPr>
        <p:spPr>
          <a:xfrm>
            <a:off x="309966" y="328832"/>
            <a:ext cx="11716719" cy="646331"/>
          </a:xfrm>
          <a:prstGeom prst="rect">
            <a:avLst/>
          </a:prstGeom>
          <a:noFill/>
        </p:spPr>
        <p:txBody>
          <a:bodyPr wrap="square" rtlCol="0">
            <a:spAutoFit/>
          </a:bodyPr>
          <a:lstStyle/>
          <a:p>
            <a:pPr lvl="0"/>
            <a:r>
              <a:rPr lang="en-US" sz="3600" dirty="0">
                <a:solidFill>
                  <a:srgbClr val="101820"/>
                </a:solidFill>
                <a:latin typeface="Luchador Oblique" pitchFamily="2" charset="77"/>
              </a:rPr>
              <a:t>…….Which has helped fuel our growth</a:t>
            </a:r>
          </a:p>
        </p:txBody>
      </p:sp>
      <p:sp>
        <p:nvSpPr>
          <p:cNvPr id="6" name="TextBox 5"/>
          <p:cNvSpPr txBox="1"/>
          <p:nvPr/>
        </p:nvSpPr>
        <p:spPr>
          <a:xfrm>
            <a:off x="457199" y="4686432"/>
            <a:ext cx="3432876" cy="430887"/>
          </a:xfrm>
          <a:prstGeom prst="rect">
            <a:avLst/>
          </a:prstGeom>
          <a:noFill/>
        </p:spPr>
        <p:txBody>
          <a:bodyPr wrap="square" rtlCol="0">
            <a:spAutoFit/>
          </a:bodyPr>
          <a:lstStyle/>
          <a:p>
            <a:r>
              <a:rPr lang="en-US" sz="2200" b="1" dirty="0">
                <a:latin typeface="Gringo" panose="02000000000000000000" pitchFamily="2" charset="0"/>
              </a:rPr>
              <a:t>483 restaurants in 6 states</a:t>
            </a:r>
            <a:r>
              <a:rPr lang="en-US" sz="2200" b="1" dirty="0">
                <a:latin typeface="**Bodoni MT"/>
              </a:rPr>
              <a:t>*</a:t>
            </a:r>
            <a:endParaRPr lang="en-US" sz="2200" b="1" dirty="0">
              <a:latin typeface="Gringo" panose="02000000000000000000" pitchFamily="2" charset="0"/>
            </a:endParaRPr>
          </a:p>
        </p:txBody>
      </p:sp>
      <p:sp>
        <p:nvSpPr>
          <p:cNvPr id="8" name="TextBox 7"/>
          <p:cNvSpPr txBox="1"/>
          <p:nvPr/>
        </p:nvSpPr>
        <p:spPr>
          <a:xfrm>
            <a:off x="457199" y="5500093"/>
            <a:ext cx="3510367" cy="430887"/>
          </a:xfrm>
          <a:prstGeom prst="rect">
            <a:avLst/>
          </a:prstGeom>
          <a:noFill/>
        </p:spPr>
        <p:txBody>
          <a:bodyPr wrap="square" rtlCol="0">
            <a:spAutoFit/>
          </a:bodyPr>
          <a:lstStyle/>
          <a:p>
            <a:r>
              <a:rPr lang="en-US" sz="2200" b="1" dirty="0">
                <a:latin typeface="Gringo" panose="02000000000000000000" pitchFamily="2" charset="0"/>
              </a:rPr>
              <a:t>System wide sales $855M</a:t>
            </a:r>
            <a:r>
              <a:rPr lang="en-US" sz="2200" b="1" dirty="0">
                <a:latin typeface="**Bodoni MT"/>
              </a:rPr>
              <a:t>**</a:t>
            </a:r>
            <a:endParaRPr lang="en-US" sz="2200" b="1" dirty="0">
              <a:latin typeface="Gringo" panose="02000000000000000000" pitchFamily="2" charset="0"/>
            </a:endParaRPr>
          </a:p>
        </p:txBody>
      </p:sp>
      <p:sp>
        <p:nvSpPr>
          <p:cNvPr id="10" name="TextBox 9"/>
          <p:cNvSpPr txBox="1"/>
          <p:nvPr/>
        </p:nvSpPr>
        <p:spPr>
          <a:xfrm>
            <a:off x="7632915" y="1540278"/>
            <a:ext cx="4455763" cy="430887"/>
          </a:xfrm>
          <a:prstGeom prst="rect">
            <a:avLst/>
          </a:prstGeom>
          <a:noFill/>
        </p:spPr>
        <p:txBody>
          <a:bodyPr wrap="square" rtlCol="0">
            <a:spAutoFit/>
          </a:bodyPr>
          <a:lstStyle/>
          <a:p>
            <a:r>
              <a:rPr lang="en-US" sz="2200" b="1" dirty="0">
                <a:latin typeface="Gringo" panose="02000000000000000000" pitchFamily="2" charset="0"/>
              </a:rPr>
              <a:t>19</a:t>
            </a:r>
            <a:r>
              <a:rPr lang="en-US" sz="2200" b="1" dirty="0">
                <a:latin typeface="Bodoni MT" panose="02070603080606020203" pitchFamily="18" charset="0"/>
              </a:rPr>
              <a:t>%</a:t>
            </a:r>
            <a:r>
              <a:rPr lang="en-US" sz="2200" b="1" dirty="0">
                <a:latin typeface="Gringo" panose="02000000000000000000" pitchFamily="2" charset="0"/>
              </a:rPr>
              <a:t> Restaurant contribution Margin</a:t>
            </a:r>
          </a:p>
        </p:txBody>
      </p:sp>
      <p:sp>
        <p:nvSpPr>
          <p:cNvPr id="11" name="TextBox 10"/>
          <p:cNvSpPr txBox="1"/>
          <p:nvPr/>
        </p:nvSpPr>
        <p:spPr>
          <a:xfrm>
            <a:off x="7632915" y="2295188"/>
            <a:ext cx="4559085" cy="430887"/>
          </a:xfrm>
          <a:prstGeom prst="rect">
            <a:avLst/>
          </a:prstGeom>
          <a:noFill/>
        </p:spPr>
        <p:txBody>
          <a:bodyPr wrap="square" rtlCol="0">
            <a:spAutoFit/>
          </a:bodyPr>
          <a:lstStyle/>
          <a:p>
            <a:r>
              <a:rPr lang="en-US" sz="2200" b="1" dirty="0">
                <a:latin typeface="Gringo" panose="02000000000000000000" pitchFamily="2" charset="0"/>
              </a:rPr>
              <a:t>36</a:t>
            </a:r>
            <a:r>
              <a:rPr lang="en-US" sz="2200" b="1" dirty="0">
                <a:latin typeface="Bodoni MT" panose="02070603080606020203" pitchFamily="18" charset="0"/>
              </a:rPr>
              <a:t>%</a:t>
            </a:r>
            <a:r>
              <a:rPr lang="en-US" sz="2200" b="1" dirty="0">
                <a:latin typeface="Gringo" panose="02000000000000000000" pitchFamily="2" charset="0"/>
              </a:rPr>
              <a:t> lunch </a:t>
            </a:r>
            <a:r>
              <a:rPr lang="en-US" sz="2200" b="1" dirty="0">
                <a:latin typeface="Bodoni MT" panose="02070603080606020203" pitchFamily="18" charset="0"/>
              </a:rPr>
              <a:t>/</a:t>
            </a:r>
            <a:r>
              <a:rPr lang="en-US" sz="2200" b="1" dirty="0">
                <a:latin typeface="Gringo" panose="02000000000000000000" pitchFamily="2" charset="0"/>
              </a:rPr>
              <a:t> 24</a:t>
            </a:r>
            <a:r>
              <a:rPr lang="en-US" sz="2200" b="1" dirty="0">
                <a:latin typeface="Bodoni MT" panose="02070603080606020203" pitchFamily="18" charset="0"/>
              </a:rPr>
              <a:t>%</a:t>
            </a:r>
            <a:r>
              <a:rPr lang="en-US" sz="2200" b="1" dirty="0">
                <a:latin typeface="Gringo" panose="02000000000000000000" pitchFamily="2" charset="0"/>
              </a:rPr>
              <a:t> snack </a:t>
            </a:r>
            <a:r>
              <a:rPr lang="en-US" sz="2200" b="1" dirty="0">
                <a:latin typeface="Bodoni MT" panose="02070603080606020203" pitchFamily="18" charset="0"/>
              </a:rPr>
              <a:t>/ </a:t>
            </a:r>
            <a:r>
              <a:rPr lang="en-US" sz="2200" b="1" dirty="0">
                <a:latin typeface="Gringo" panose="02000000000000000000" pitchFamily="2" charset="0"/>
              </a:rPr>
              <a:t>40</a:t>
            </a:r>
            <a:r>
              <a:rPr lang="en-US" sz="2200" b="1" dirty="0">
                <a:latin typeface="Bodoni MT" panose="02070603080606020203" pitchFamily="18" charset="0"/>
              </a:rPr>
              <a:t>%</a:t>
            </a:r>
            <a:r>
              <a:rPr lang="en-US" sz="2200" b="1" dirty="0">
                <a:latin typeface="Gringo" panose="02000000000000000000" pitchFamily="2" charset="0"/>
              </a:rPr>
              <a:t> dinner</a:t>
            </a:r>
            <a:r>
              <a:rPr lang="en-US" sz="2200" b="1" dirty="0">
                <a:latin typeface="Bodoni MT" panose="02070603080606020203" pitchFamily="18" charset="0"/>
              </a:rPr>
              <a:t> </a:t>
            </a:r>
            <a:endParaRPr lang="en-US" sz="2200" b="1" dirty="0">
              <a:latin typeface="Gringo" panose="02000000000000000000" pitchFamily="2" charset="0"/>
            </a:endParaRPr>
          </a:p>
        </p:txBody>
      </p:sp>
      <p:sp>
        <p:nvSpPr>
          <p:cNvPr id="12" name="TextBox 11"/>
          <p:cNvSpPr txBox="1"/>
          <p:nvPr/>
        </p:nvSpPr>
        <p:spPr>
          <a:xfrm>
            <a:off x="9624450" y="4131561"/>
            <a:ext cx="712922" cy="861774"/>
          </a:xfrm>
          <a:prstGeom prst="rect">
            <a:avLst/>
          </a:prstGeom>
          <a:noFill/>
        </p:spPr>
        <p:txBody>
          <a:bodyPr wrap="square" rtlCol="0">
            <a:spAutoFit/>
          </a:bodyPr>
          <a:lstStyle/>
          <a:p>
            <a:pPr algn="ctr"/>
            <a:r>
              <a:rPr lang="en-US" sz="4900" b="1" dirty="0">
                <a:solidFill>
                  <a:schemeClr val="bg1"/>
                </a:solidFill>
                <a:latin typeface="Gringo" panose="02000000000000000000" pitchFamily="2" charset="0"/>
              </a:rPr>
              <a:t>1</a:t>
            </a:r>
          </a:p>
        </p:txBody>
      </p:sp>
      <p:sp>
        <p:nvSpPr>
          <p:cNvPr id="9" name="TextBox 1"/>
          <p:cNvSpPr txBox="1"/>
          <p:nvPr/>
        </p:nvSpPr>
        <p:spPr>
          <a:xfrm>
            <a:off x="0" y="6480698"/>
            <a:ext cx="4610746" cy="372863"/>
          </a:xfrm>
          <a:prstGeom prst="rect">
            <a:avLst/>
          </a:prstGeom>
        </p:spPr>
        <p:txBody>
          <a:bodyPr wrap="square" rtlCol="0" anchor="ctr" anchorCtr="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latin typeface="Tiempos Text" panose="02020503060303060403"/>
              </a:rPr>
              <a:t> *As of Q3 2018 ended September 26, 2018</a:t>
            </a:r>
          </a:p>
          <a:p>
            <a:r>
              <a:rPr lang="en-US" dirty="0">
                <a:latin typeface="Tiempos Text" panose="02020503060303060403"/>
              </a:rPr>
              <a:t>**LTM ending September 26, 2018</a:t>
            </a:r>
          </a:p>
        </p:txBody>
      </p:sp>
    </p:spTree>
    <p:extLst>
      <p:ext uri="{BB962C8B-B14F-4D97-AF65-F5344CB8AC3E}">
        <p14:creationId xmlns:p14="http://schemas.microsoft.com/office/powerpoint/2010/main" val="2901566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9966" y="328832"/>
            <a:ext cx="11716719" cy="1200329"/>
          </a:xfrm>
          <a:prstGeom prst="rect">
            <a:avLst/>
          </a:prstGeom>
          <a:noFill/>
        </p:spPr>
        <p:txBody>
          <a:bodyPr wrap="square" rtlCol="0">
            <a:spAutoFit/>
          </a:bodyPr>
          <a:lstStyle/>
          <a:p>
            <a:pPr lvl="0"/>
            <a:r>
              <a:rPr lang="en-US" sz="3600" dirty="0">
                <a:solidFill>
                  <a:srgbClr val="101820"/>
                </a:solidFill>
                <a:latin typeface="Luchador Oblique" pitchFamily="2" charset="77"/>
              </a:rPr>
              <a:t>We have not lived up to our potential in the last 3 years</a:t>
            </a:r>
          </a:p>
        </p:txBody>
      </p:sp>
      <p:graphicFrame>
        <p:nvGraphicFramePr>
          <p:cNvPr id="5" name="Chart 4"/>
          <p:cNvGraphicFramePr>
            <a:graphicFrameLocks noGrp="1"/>
          </p:cNvGraphicFramePr>
          <p:nvPr>
            <p:extLst>
              <p:ext uri="{D42A27DB-BD31-4B8C-83A1-F6EECF244321}">
                <p14:modId xmlns:p14="http://schemas.microsoft.com/office/powerpoint/2010/main" val="3312994169"/>
              </p:ext>
            </p:extLst>
          </p:nvPr>
        </p:nvGraphicFramePr>
        <p:xfrm>
          <a:off x="396363" y="1460152"/>
          <a:ext cx="11399274" cy="536950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22841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4950" y="328832"/>
            <a:ext cx="11228521" cy="646331"/>
          </a:xfrm>
          <a:prstGeom prst="rect">
            <a:avLst/>
          </a:prstGeom>
          <a:noFill/>
        </p:spPr>
        <p:txBody>
          <a:bodyPr wrap="square" rtlCol="0">
            <a:spAutoFit/>
          </a:bodyPr>
          <a:lstStyle/>
          <a:p>
            <a:pPr lvl="0"/>
            <a:r>
              <a:rPr lang="en-US" sz="3600" dirty="0">
                <a:solidFill>
                  <a:srgbClr val="101820"/>
                </a:solidFill>
                <a:latin typeface="Luchador Oblique" pitchFamily="2" charset="77"/>
              </a:rPr>
              <a:t>But our turnaround is underway</a:t>
            </a:r>
          </a:p>
        </p:txBody>
      </p:sp>
      <p:graphicFrame>
        <p:nvGraphicFramePr>
          <p:cNvPr id="4" name="Chart 3"/>
          <p:cNvGraphicFramePr>
            <a:graphicFrameLocks noGrp="1"/>
          </p:cNvGraphicFramePr>
          <p:nvPr>
            <p:extLst>
              <p:ext uri="{D42A27DB-BD31-4B8C-83A1-F6EECF244321}">
                <p14:modId xmlns:p14="http://schemas.microsoft.com/office/powerpoint/2010/main" val="1881487284"/>
              </p:ext>
            </p:extLst>
          </p:nvPr>
        </p:nvGraphicFramePr>
        <p:xfrm>
          <a:off x="396363" y="1203770"/>
          <a:ext cx="11399274" cy="536950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71422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085279" y="3399921"/>
            <a:ext cx="2750948" cy="646331"/>
          </a:xfrm>
          <a:prstGeom prst="rect">
            <a:avLst/>
          </a:prstGeom>
          <a:noFill/>
        </p:spPr>
        <p:txBody>
          <a:bodyPr wrap="square" rtlCol="0">
            <a:spAutoFit/>
          </a:bodyPr>
          <a:lstStyle/>
          <a:p>
            <a:pPr lvl="0" algn="ctr"/>
            <a:r>
              <a:rPr lang="en-US" sz="3600" dirty="0">
                <a:solidFill>
                  <a:srgbClr val="F93822"/>
                </a:solidFill>
                <a:latin typeface="Luchador Oblique" pitchFamily="2" charset="77"/>
              </a:rPr>
              <a:t>brand</a:t>
            </a:r>
          </a:p>
        </p:txBody>
      </p:sp>
      <p:sp>
        <p:nvSpPr>
          <p:cNvPr id="5" name="TextBox 4"/>
          <p:cNvSpPr txBox="1"/>
          <p:nvPr/>
        </p:nvSpPr>
        <p:spPr>
          <a:xfrm>
            <a:off x="193730" y="3399921"/>
            <a:ext cx="2750948" cy="646331"/>
          </a:xfrm>
          <a:prstGeom prst="rect">
            <a:avLst/>
          </a:prstGeom>
          <a:noFill/>
        </p:spPr>
        <p:txBody>
          <a:bodyPr wrap="square" rtlCol="0">
            <a:spAutoFit/>
          </a:bodyPr>
          <a:lstStyle/>
          <a:p>
            <a:pPr lvl="0" algn="ctr"/>
            <a:r>
              <a:rPr lang="en-US" sz="3600" dirty="0">
                <a:solidFill>
                  <a:srgbClr val="00B08B"/>
                </a:solidFill>
                <a:latin typeface="Luchador Oblique" pitchFamily="2" charset="77"/>
              </a:rPr>
              <a:t>culture</a:t>
            </a:r>
          </a:p>
        </p:txBody>
      </p:sp>
      <p:sp>
        <p:nvSpPr>
          <p:cNvPr id="4" name="TextBox 3"/>
          <p:cNvSpPr txBox="1"/>
          <p:nvPr/>
        </p:nvSpPr>
        <p:spPr>
          <a:xfrm>
            <a:off x="6178302" y="3399921"/>
            <a:ext cx="2741609" cy="646331"/>
          </a:xfrm>
          <a:prstGeom prst="rect">
            <a:avLst/>
          </a:prstGeom>
          <a:noFill/>
        </p:spPr>
        <p:txBody>
          <a:bodyPr wrap="square" rtlCol="0">
            <a:spAutoFit/>
          </a:bodyPr>
          <a:lstStyle/>
          <a:p>
            <a:pPr lvl="0" algn="ctr"/>
            <a:r>
              <a:rPr lang="en-US" sz="3600" dirty="0">
                <a:solidFill>
                  <a:srgbClr val="FFC600"/>
                </a:solidFill>
                <a:latin typeface="Luchador Oblique" pitchFamily="2" charset="77"/>
              </a:rPr>
              <a:t>execution</a:t>
            </a:r>
          </a:p>
        </p:txBody>
      </p:sp>
      <p:sp>
        <p:nvSpPr>
          <p:cNvPr id="7" name="TextBox 6"/>
          <p:cNvSpPr txBox="1"/>
          <p:nvPr/>
        </p:nvSpPr>
        <p:spPr>
          <a:xfrm>
            <a:off x="2856120" y="3399921"/>
            <a:ext cx="441701" cy="646331"/>
          </a:xfrm>
          <a:prstGeom prst="rect">
            <a:avLst/>
          </a:prstGeom>
          <a:noFill/>
        </p:spPr>
        <p:txBody>
          <a:bodyPr wrap="square" rtlCol="0">
            <a:spAutoFit/>
          </a:bodyPr>
          <a:lstStyle/>
          <a:p>
            <a:pPr lvl="0" algn="ctr"/>
            <a:r>
              <a:rPr lang="en-US" sz="3600" dirty="0">
                <a:solidFill>
                  <a:srgbClr val="00239C"/>
                </a:solidFill>
                <a:latin typeface="Luchador Oblique" pitchFamily="2" charset="77"/>
              </a:rPr>
              <a:t>+</a:t>
            </a:r>
            <a:endParaRPr lang="en-US" sz="3600" dirty="0">
              <a:solidFill>
                <a:srgbClr val="F93822"/>
              </a:solidFill>
              <a:latin typeface="Luchador Oblique" pitchFamily="2" charset="77"/>
            </a:endParaRPr>
          </a:p>
        </p:txBody>
      </p:sp>
      <p:sp>
        <p:nvSpPr>
          <p:cNvPr id="8" name="TextBox 7"/>
          <p:cNvSpPr txBox="1"/>
          <p:nvPr/>
        </p:nvSpPr>
        <p:spPr>
          <a:xfrm>
            <a:off x="5577185" y="3399921"/>
            <a:ext cx="441701" cy="646331"/>
          </a:xfrm>
          <a:prstGeom prst="rect">
            <a:avLst/>
          </a:prstGeom>
          <a:noFill/>
        </p:spPr>
        <p:txBody>
          <a:bodyPr wrap="square" rtlCol="0">
            <a:spAutoFit/>
          </a:bodyPr>
          <a:lstStyle/>
          <a:p>
            <a:pPr lvl="0" algn="ctr"/>
            <a:r>
              <a:rPr lang="en-US" sz="3600" dirty="0">
                <a:solidFill>
                  <a:srgbClr val="00239C"/>
                </a:solidFill>
                <a:latin typeface="Luchador Oblique" pitchFamily="2" charset="77"/>
              </a:rPr>
              <a:t>+</a:t>
            </a:r>
            <a:endParaRPr lang="en-US" sz="3600" dirty="0">
              <a:solidFill>
                <a:srgbClr val="F93822"/>
              </a:solidFill>
              <a:latin typeface="Luchador Oblique" pitchFamily="2" charset="77"/>
            </a:endParaRPr>
          </a:p>
        </p:txBody>
      </p:sp>
      <p:sp>
        <p:nvSpPr>
          <p:cNvPr id="9" name="TextBox 8"/>
          <p:cNvSpPr txBox="1"/>
          <p:nvPr/>
        </p:nvSpPr>
        <p:spPr>
          <a:xfrm>
            <a:off x="8970836" y="3399921"/>
            <a:ext cx="441701" cy="646331"/>
          </a:xfrm>
          <a:prstGeom prst="rect">
            <a:avLst/>
          </a:prstGeom>
          <a:noFill/>
        </p:spPr>
        <p:txBody>
          <a:bodyPr wrap="square" rtlCol="0">
            <a:spAutoFit/>
          </a:bodyPr>
          <a:lstStyle/>
          <a:p>
            <a:pPr lvl="0" algn="ctr"/>
            <a:r>
              <a:rPr lang="en-US" sz="3600" dirty="0">
                <a:solidFill>
                  <a:srgbClr val="00239C"/>
                </a:solidFill>
                <a:latin typeface="Luchador Oblique" pitchFamily="2" charset="77"/>
              </a:rPr>
              <a:t>=</a:t>
            </a:r>
            <a:endParaRPr lang="en-US" sz="3600" dirty="0">
              <a:solidFill>
                <a:srgbClr val="F93822"/>
              </a:solidFill>
              <a:latin typeface="Luchador Oblique" pitchFamily="2" charset="77"/>
            </a:endParaRPr>
          </a:p>
        </p:txBody>
      </p:sp>
      <p:sp>
        <p:nvSpPr>
          <p:cNvPr id="11" name="TextBox 10"/>
          <p:cNvSpPr txBox="1"/>
          <p:nvPr/>
        </p:nvSpPr>
        <p:spPr>
          <a:xfrm>
            <a:off x="9230988" y="3399921"/>
            <a:ext cx="2750948" cy="646331"/>
          </a:xfrm>
          <a:prstGeom prst="rect">
            <a:avLst/>
          </a:prstGeom>
          <a:noFill/>
        </p:spPr>
        <p:txBody>
          <a:bodyPr wrap="square" rtlCol="0">
            <a:spAutoFit/>
          </a:bodyPr>
          <a:lstStyle/>
          <a:p>
            <a:pPr lvl="0" algn="ctr"/>
            <a:r>
              <a:rPr lang="en-US" sz="3600" dirty="0">
                <a:solidFill>
                  <a:srgbClr val="101820"/>
                </a:solidFill>
                <a:latin typeface="Luchador Oblique" pitchFamily="2" charset="77"/>
              </a:rPr>
              <a:t>growth</a:t>
            </a:r>
          </a:p>
        </p:txBody>
      </p:sp>
      <p:sp>
        <p:nvSpPr>
          <p:cNvPr id="14" name="Rectangle 13"/>
          <p:cNvSpPr/>
          <p:nvPr/>
        </p:nvSpPr>
        <p:spPr>
          <a:xfrm>
            <a:off x="6573541" y="4072886"/>
            <a:ext cx="1951129" cy="301022"/>
          </a:xfrm>
          <a:prstGeom prst="rect">
            <a:avLst/>
          </a:prstGeom>
          <a:solidFill>
            <a:schemeClr val="tx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Tiempos Text Regular" panose="02020503060303060403" pitchFamily="18" charset="0"/>
              </a:rPr>
              <a:t>Operations-driven</a:t>
            </a:r>
          </a:p>
        </p:txBody>
      </p:sp>
      <p:sp>
        <p:nvSpPr>
          <p:cNvPr id="15" name="Rectangle 14"/>
          <p:cNvSpPr/>
          <p:nvPr/>
        </p:nvSpPr>
        <p:spPr>
          <a:xfrm>
            <a:off x="9630897" y="4072886"/>
            <a:ext cx="1951129" cy="301022"/>
          </a:xfrm>
          <a:prstGeom prst="rect">
            <a:avLst/>
          </a:prstGeom>
          <a:solidFill>
            <a:schemeClr val="tx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Tiempos Text Regular" panose="02020503060303060403" pitchFamily="18" charset="0"/>
              </a:rPr>
              <a:t>Profitable</a:t>
            </a:r>
          </a:p>
        </p:txBody>
      </p:sp>
      <p:sp>
        <p:nvSpPr>
          <p:cNvPr id="16" name="Rectangle 15"/>
          <p:cNvSpPr/>
          <p:nvPr/>
        </p:nvSpPr>
        <p:spPr>
          <a:xfrm>
            <a:off x="3485188" y="4072886"/>
            <a:ext cx="1951129" cy="301022"/>
          </a:xfrm>
          <a:prstGeom prst="rect">
            <a:avLst/>
          </a:prstGeom>
          <a:solidFill>
            <a:schemeClr val="tx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Tiempos Text Regular" panose="02020503060303060403" pitchFamily="18" charset="0"/>
              </a:rPr>
              <a:t>Differentiated</a:t>
            </a:r>
          </a:p>
        </p:txBody>
      </p:sp>
      <p:sp>
        <p:nvSpPr>
          <p:cNvPr id="17" name="Rectangle 16"/>
          <p:cNvSpPr/>
          <p:nvPr/>
        </p:nvSpPr>
        <p:spPr>
          <a:xfrm>
            <a:off x="591503" y="4072886"/>
            <a:ext cx="1951129" cy="301022"/>
          </a:xfrm>
          <a:prstGeom prst="rect">
            <a:avLst/>
          </a:prstGeom>
          <a:solidFill>
            <a:schemeClr val="tx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Tiempos Text Regular" panose="02020503060303060403" pitchFamily="18" charset="0"/>
              </a:rPr>
              <a:t>People-first</a:t>
            </a:r>
          </a:p>
        </p:txBody>
      </p:sp>
      <p:sp>
        <p:nvSpPr>
          <p:cNvPr id="18" name="TextBox 17"/>
          <p:cNvSpPr txBox="1"/>
          <p:nvPr/>
        </p:nvSpPr>
        <p:spPr>
          <a:xfrm>
            <a:off x="464951" y="328832"/>
            <a:ext cx="10789402" cy="1200329"/>
          </a:xfrm>
          <a:prstGeom prst="rect">
            <a:avLst/>
          </a:prstGeom>
          <a:noFill/>
        </p:spPr>
        <p:txBody>
          <a:bodyPr wrap="square" rtlCol="0">
            <a:spAutoFit/>
          </a:bodyPr>
          <a:lstStyle/>
          <a:p>
            <a:pPr lvl="0"/>
            <a:r>
              <a:rPr lang="en-US" sz="3600" dirty="0">
                <a:solidFill>
                  <a:srgbClr val="101820"/>
                </a:solidFill>
                <a:latin typeface="Luchador Oblique" pitchFamily="2" charset="77"/>
              </a:rPr>
              <a:t>We are laying the foundation for accelerated growth in 2019 </a:t>
            </a:r>
            <a:r>
              <a:rPr lang="en-US" sz="3600">
                <a:solidFill>
                  <a:srgbClr val="101820"/>
                </a:solidFill>
                <a:latin typeface="Luchador Oblique" pitchFamily="2" charset="77"/>
              </a:rPr>
              <a:t>&amp; beyond</a:t>
            </a:r>
            <a:endParaRPr lang="en-US" sz="3600" dirty="0">
              <a:solidFill>
                <a:srgbClr val="101820"/>
              </a:solidFill>
              <a:latin typeface="Luchador Oblique" pitchFamily="2" charset="77"/>
            </a:endParaRPr>
          </a:p>
        </p:txBody>
      </p:sp>
      <p:sp>
        <p:nvSpPr>
          <p:cNvPr id="19" name="TextBox 18"/>
          <p:cNvSpPr txBox="1"/>
          <p:nvPr/>
        </p:nvSpPr>
        <p:spPr>
          <a:xfrm>
            <a:off x="2256295" y="2430604"/>
            <a:ext cx="7206713" cy="461665"/>
          </a:xfrm>
          <a:prstGeom prst="rect">
            <a:avLst/>
          </a:prstGeom>
          <a:noFill/>
        </p:spPr>
        <p:txBody>
          <a:bodyPr wrap="square" rtlCol="0">
            <a:spAutoFit/>
          </a:bodyPr>
          <a:lstStyle/>
          <a:p>
            <a:pPr algn="ctr"/>
            <a:r>
              <a:rPr lang="en-US" sz="2400" u="sng" dirty="0">
                <a:latin typeface="Gringo" panose="02000000000000000000" pitchFamily="2" charset="0"/>
              </a:rPr>
              <a:t>EPL growth formula</a:t>
            </a:r>
          </a:p>
        </p:txBody>
      </p:sp>
    </p:spTree>
    <p:extLst>
      <p:ext uri="{BB962C8B-B14F-4D97-AF65-F5344CB8AC3E}">
        <p14:creationId xmlns:p14="http://schemas.microsoft.com/office/powerpoint/2010/main" val="2816878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growth image"/>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590022"/>
            <a:ext cx="12192000" cy="54543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00250" y="2271835"/>
            <a:ext cx="9193580" cy="2308324"/>
          </a:xfrm>
          <a:prstGeom prst="rect">
            <a:avLst/>
          </a:prstGeom>
          <a:noFill/>
        </p:spPr>
        <p:txBody>
          <a:bodyPr wrap="square" rtlCol="0">
            <a:spAutoFit/>
          </a:bodyPr>
          <a:lstStyle/>
          <a:p>
            <a:pPr lvl="0" algn="ctr"/>
            <a:r>
              <a:rPr lang="en-US" sz="4800" dirty="0">
                <a:solidFill>
                  <a:srgbClr val="00239C"/>
                </a:solidFill>
                <a:latin typeface="Luchador Oblique" pitchFamily="2" charset="77"/>
              </a:rPr>
              <a:t>Our growth formula comes to life through our </a:t>
            </a:r>
            <a:r>
              <a:rPr lang="en-US" sz="4800" dirty="0">
                <a:solidFill>
                  <a:srgbClr val="F93822"/>
                </a:solidFill>
                <a:latin typeface="Luchador Oblique" pitchFamily="2" charset="77"/>
              </a:rPr>
              <a:t>transformation agenda</a:t>
            </a:r>
          </a:p>
        </p:txBody>
      </p:sp>
    </p:spTree>
    <p:extLst>
      <p:ext uri="{BB962C8B-B14F-4D97-AF65-F5344CB8AC3E}">
        <p14:creationId xmlns:p14="http://schemas.microsoft.com/office/powerpoint/2010/main" val="119402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4951" y="328832"/>
            <a:ext cx="10789402" cy="646331"/>
          </a:xfrm>
          <a:prstGeom prst="rect">
            <a:avLst/>
          </a:prstGeom>
          <a:noFill/>
        </p:spPr>
        <p:txBody>
          <a:bodyPr wrap="square" rtlCol="0">
            <a:spAutoFit/>
          </a:bodyPr>
          <a:lstStyle/>
          <a:p>
            <a:pPr lvl="0"/>
            <a:r>
              <a:rPr lang="en-US" sz="3600" dirty="0">
                <a:solidFill>
                  <a:srgbClr val="101820"/>
                </a:solidFill>
                <a:latin typeface="Luchador Oblique" pitchFamily="2" charset="77"/>
              </a:rPr>
              <a:t>El pollo loco transformation agenda</a:t>
            </a:r>
          </a:p>
        </p:txBody>
      </p:sp>
      <p:sp>
        <p:nvSpPr>
          <p:cNvPr id="3" name="Rectangle 2"/>
          <p:cNvSpPr/>
          <p:nvPr/>
        </p:nvSpPr>
        <p:spPr>
          <a:xfrm>
            <a:off x="1539184" y="1534332"/>
            <a:ext cx="2588931" cy="11313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Tiempos Text Regular" panose="02020503060303060403" pitchFamily="18" charset="0"/>
              </a:rPr>
              <a:t>Develop a people-first culture:  invest in and grow our talent</a:t>
            </a:r>
          </a:p>
        </p:txBody>
      </p:sp>
      <p:sp>
        <p:nvSpPr>
          <p:cNvPr id="4" name="Rectangle 3"/>
          <p:cNvSpPr/>
          <p:nvPr/>
        </p:nvSpPr>
        <p:spPr>
          <a:xfrm>
            <a:off x="4195432" y="1534332"/>
            <a:ext cx="2588931" cy="11313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600" b="1" dirty="0">
                <a:solidFill>
                  <a:prstClr val="black"/>
                </a:solidFill>
                <a:latin typeface="Tiempos Text Regular" panose="02020503060303060403" pitchFamily="18" charset="0"/>
              </a:rPr>
              <a:t>Differentiate the brand:  accentuate our strengths and build upon them</a:t>
            </a:r>
          </a:p>
        </p:txBody>
      </p:sp>
      <p:sp>
        <p:nvSpPr>
          <p:cNvPr id="5" name="Rectangle 4"/>
          <p:cNvSpPr/>
          <p:nvPr/>
        </p:nvSpPr>
        <p:spPr>
          <a:xfrm>
            <a:off x="6851680" y="1534332"/>
            <a:ext cx="2588931" cy="11313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600" b="1" dirty="0">
                <a:solidFill>
                  <a:prstClr val="black"/>
                </a:solidFill>
                <a:latin typeface="Tiempos Text Regular" panose="02020503060303060403" pitchFamily="18" charset="0"/>
              </a:rPr>
              <a:t>Simplify operations:</a:t>
            </a:r>
          </a:p>
          <a:p>
            <a:pPr lvl="0" algn="ctr"/>
            <a:r>
              <a:rPr lang="en-US" sz="1600" b="1" dirty="0">
                <a:solidFill>
                  <a:prstClr val="black"/>
                </a:solidFill>
                <a:latin typeface="Tiempos Text Regular" panose="02020503060303060403" pitchFamily="18" charset="0"/>
              </a:rPr>
              <a:t>Make it easier to be an employee &amp; franchisee</a:t>
            </a:r>
          </a:p>
        </p:txBody>
      </p:sp>
      <p:sp>
        <p:nvSpPr>
          <p:cNvPr id="6" name="Rectangle 5"/>
          <p:cNvSpPr/>
          <p:nvPr/>
        </p:nvSpPr>
        <p:spPr>
          <a:xfrm>
            <a:off x="9507927" y="1534332"/>
            <a:ext cx="2588931" cy="11313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600" b="1" dirty="0">
                <a:solidFill>
                  <a:prstClr val="black"/>
                </a:solidFill>
                <a:latin typeface="Tiempos Text Regular" panose="02020503060303060403" pitchFamily="18" charset="0"/>
              </a:rPr>
              <a:t>Grow the business:  responsibly and profitably for the long-term</a:t>
            </a:r>
          </a:p>
        </p:txBody>
      </p:sp>
      <p:sp>
        <p:nvSpPr>
          <p:cNvPr id="13" name="Rectangle 12"/>
          <p:cNvSpPr/>
          <p:nvPr/>
        </p:nvSpPr>
        <p:spPr>
          <a:xfrm>
            <a:off x="106019" y="1534332"/>
            <a:ext cx="1349919" cy="1131376"/>
          </a:xfrm>
          <a:prstGeom prst="rect">
            <a:avLst/>
          </a:prstGeom>
          <a:solidFill>
            <a:srgbClr val="F93822"/>
          </a:solidFill>
          <a:ln>
            <a:solidFill>
              <a:srgbClr val="F9382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dirty="0">
                <a:latin typeface="Luchador" panose="00000500000000000000" pitchFamily="2" charset="0"/>
                <a:ea typeface="Microsoft JhengHei Light" panose="020B0304030504040204" pitchFamily="34" charset="-120"/>
              </a:rPr>
              <a:t>Our strategy</a:t>
            </a:r>
          </a:p>
        </p:txBody>
      </p:sp>
      <p:sp>
        <p:nvSpPr>
          <p:cNvPr id="14" name="Rectangle 13"/>
          <p:cNvSpPr/>
          <p:nvPr/>
        </p:nvSpPr>
        <p:spPr>
          <a:xfrm>
            <a:off x="106019" y="2754484"/>
            <a:ext cx="1349919" cy="1932926"/>
          </a:xfrm>
          <a:prstGeom prst="rect">
            <a:avLst/>
          </a:prstGeom>
          <a:solidFill>
            <a:srgbClr val="F93822"/>
          </a:solidFill>
          <a:ln>
            <a:solidFill>
              <a:srgbClr val="F9382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dirty="0">
                <a:latin typeface="Luchador" panose="00000500000000000000" pitchFamily="2" charset="0"/>
                <a:ea typeface="Microsoft JhengHei Light" panose="020B0304030504040204" pitchFamily="34" charset="-120"/>
              </a:rPr>
              <a:t>Our big moves</a:t>
            </a:r>
          </a:p>
        </p:txBody>
      </p:sp>
      <p:sp>
        <p:nvSpPr>
          <p:cNvPr id="15" name="Rectangle 14"/>
          <p:cNvSpPr/>
          <p:nvPr/>
        </p:nvSpPr>
        <p:spPr>
          <a:xfrm>
            <a:off x="106018" y="4776186"/>
            <a:ext cx="1349919" cy="1932926"/>
          </a:xfrm>
          <a:prstGeom prst="rect">
            <a:avLst/>
          </a:prstGeom>
          <a:solidFill>
            <a:srgbClr val="F93822"/>
          </a:solidFill>
          <a:ln>
            <a:solidFill>
              <a:srgbClr val="F9382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dirty="0">
                <a:latin typeface="Luchador" panose="00000500000000000000" pitchFamily="2" charset="0"/>
                <a:ea typeface="Microsoft JhengHei Light" panose="020B0304030504040204" pitchFamily="34" charset="-120"/>
              </a:rPr>
              <a:t>What we are doing about it</a:t>
            </a:r>
          </a:p>
        </p:txBody>
      </p:sp>
      <p:sp>
        <p:nvSpPr>
          <p:cNvPr id="25" name="Rectangle 24"/>
          <p:cNvSpPr/>
          <p:nvPr/>
        </p:nvSpPr>
        <p:spPr>
          <a:xfrm>
            <a:off x="2862691" y="2754484"/>
            <a:ext cx="1265424" cy="193292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400" b="1" dirty="0">
                <a:solidFill>
                  <a:schemeClr val="bg1"/>
                </a:solidFill>
                <a:latin typeface="Gringo" panose="02000000000000000000" pitchFamily="2" charset="0"/>
              </a:rPr>
              <a:t>Build capability</a:t>
            </a:r>
          </a:p>
          <a:p>
            <a:endParaRPr lang="en-US" sz="800" b="1" dirty="0">
              <a:solidFill>
                <a:schemeClr val="bg1"/>
              </a:solidFill>
              <a:latin typeface="Gringo" panose="02000000000000000000" pitchFamily="2" charset="0"/>
            </a:endParaRPr>
          </a:p>
          <a:p>
            <a:pPr lvl="0"/>
            <a:r>
              <a:rPr lang="en-US" sz="2000" b="1" dirty="0">
                <a:solidFill>
                  <a:prstClr val="white"/>
                </a:solidFill>
                <a:latin typeface="Tiempos Text Regular" panose="02020503060303060403" pitchFamily="18" charset="0"/>
              </a:rPr>
              <a:t>2</a:t>
            </a:r>
          </a:p>
          <a:p>
            <a:pPr lvl="0"/>
            <a:r>
              <a:rPr lang="en-US" sz="1200" b="1" dirty="0">
                <a:solidFill>
                  <a:prstClr val="white"/>
                </a:solidFill>
                <a:latin typeface="Tiempos Text Regular" panose="02020503060303060403" pitchFamily="18" charset="0"/>
              </a:rPr>
              <a:t>Train for leadership and business acumen</a:t>
            </a:r>
          </a:p>
        </p:txBody>
      </p:sp>
      <p:sp>
        <p:nvSpPr>
          <p:cNvPr id="26" name="Rectangle 25"/>
          <p:cNvSpPr/>
          <p:nvPr/>
        </p:nvSpPr>
        <p:spPr>
          <a:xfrm>
            <a:off x="1539184" y="2754484"/>
            <a:ext cx="1265424" cy="193292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400" b="1" dirty="0">
                <a:solidFill>
                  <a:schemeClr val="bg1"/>
                </a:solidFill>
                <a:latin typeface="Gringo" panose="02000000000000000000" pitchFamily="2" charset="0"/>
              </a:rPr>
              <a:t>Live our</a:t>
            </a:r>
          </a:p>
          <a:p>
            <a:pPr algn="ctr"/>
            <a:r>
              <a:rPr lang="en-US" sz="1400" b="1" dirty="0">
                <a:solidFill>
                  <a:schemeClr val="bg1"/>
                </a:solidFill>
                <a:latin typeface="Gringo" panose="02000000000000000000" pitchFamily="2" charset="0"/>
              </a:rPr>
              <a:t>values</a:t>
            </a:r>
          </a:p>
          <a:p>
            <a:endParaRPr lang="en-US" sz="800" b="1" dirty="0">
              <a:solidFill>
                <a:schemeClr val="bg1"/>
              </a:solidFill>
              <a:latin typeface="Gringo" panose="02000000000000000000" pitchFamily="2" charset="0"/>
            </a:endParaRPr>
          </a:p>
          <a:p>
            <a:pPr lvl="0"/>
            <a:r>
              <a:rPr lang="en-US" sz="2000" b="1" dirty="0">
                <a:solidFill>
                  <a:prstClr val="white"/>
                </a:solidFill>
                <a:latin typeface="Tiempos Text Regular" panose="02020503060303060403" pitchFamily="18" charset="0"/>
              </a:rPr>
              <a:t>1</a:t>
            </a:r>
          </a:p>
          <a:p>
            <a:pPr lvl="0"/>
            <a:r>
              <a:rPr lang="en-US" sz="1200" b="1" dirty="0">
                <a:solidFill>
                  <a:prstClr val="white"/>
                </a:solidFill>
                <a:latin typeface="Tiempos Text Regular" panose="02020503060303060403" pitchFamily="18" charset="0"/>
              </a:rPr>
              <a:t>Inspire through heart-centered leadership</a:t>
            </a:r>
          </a:p>
        </p:txBody>
      </p:sp>
      <p:sp>
        <p:nvSpPr>
          <p:cNvPr id="27" name="Rectangle 26"/>
          <p:cNvSpPr/>
          <p:nvPr/>
        </p:nvSpPr>
        <p:spPr>
          <a:xfrm>
            <a:off x="5518939" y="2754484"/>
            <a:ext cx="1265424" cy="193292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lgn="ctr"/>
            <a:r>
              <a:rPr lang="en-US" sz="1400" b="1" dirty="0">
                <a:solidFill>
                  <a:prstClr val="white"/>
                </a:solidFill>
                <a:latin typeface="Gringo" panose="02000000000000000000" pitchFamily="2" charset="0"/>
              </a:rPr>
              <a:t>Better-for-you food</a:t>
            </a:r>
          </a:p>
          <a:p>
            <a:pPr lvl="0"/>
            <a:endParaRPr lang="en-US" sz="800" b="1" dirty="0">
              <a:solidFill>
                <a:prstClr val="white"/>
              </a:solidFill>
              <a:latin typeface="Gringo" panose="02000000000000000000" pitchFamily="2" charset="0"/>
            </a:endParaRPr>
          </a:p>
          <a:p>
            <a:pPr lvl="0"/>
            <a:r>
              <a:rPr lang="en-US" sz="2000" b="1" dirty="0">
                <a:solidFill>
                  <a:prstClr val="white"/>
                </a:solidFill>
                <a:latin typeface="Tiempos Text Regular" panose="02020503060303060403" pitchFamily="18" charset="0"/>
              </a:rPr>
              <a:t>4</a:t>
            </a:r>
          </a:p>
          <a:p>
            <a:pPr lvl="0"/>
            <a:r>
              <a:rPr lang="en-US" sz="1200" b="1" dirty="0">
                <a:solidFill>
                  <a:prstClr val="white"/>
                </a:solidFill>
                <a:latin typeface="Tiempos Text Regular" panose="02020503060303060403" pitchFamily="18" charset="0"/>
              </a:rPr>
              <a:t>Become healthier while remaining affordable</a:t>
            </a:r>
          </a:p>
        </p:txBody>
      </p:sp>
      <p:sp>
        <p:nvSpPr>
          <p:cNvPr id="28" name="Rectangle 27"/>
          <p:cNvSpPr/>
          <p:nvPr/>
        </p:nvSpPr>
        <p:spPr>
          <a:xfrm>
            <a:off x="4195432" y="2754484"/>
            <a:ext cx="1265424" cy="193292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lgn="ctr"/>
            <a:r>
              <a:rPr lang="en-US" sz="1400" b="1" dirty="0">
                <a:solidFill>
                  <a:prstClr val="white"/>
                </a:solidFill>
                <a:latin typeface="Gringo" panose="02000000000000000000" pitchFamily="2" charset="0"/>
              </a:rPr>
              <a:t>Chicken authority</a:t>
            </a:r>
          </a:p>
          <a:p>
            <a:pPr lvl="0"/>
            <a:endParaRPr lang="en-US" sz="800" b="1" dirty="0">
              <a:solidFill>
                <a:prstClr val="white"/>
              </a:solidFill>
              <a:latin typeface="Gringo" panose="02000000000000000000" pitchFamily="2" charset="0"/>
            </a:endParaRPr>
          </a:p>
          <a:p>
            <a:pPr lvl="0"/>
            <a:r>
              <a:rPr lang="en-US" sz="2000" b="1" dirty="0">
                <a:solidFill>
                  <a:prstClr val="white"/>
                </a:solidFill>
                <a:latin typeface="Tiempos Text Regular" panose="02020503060303060403" pitchFamily="18" charset="0"/>
              </a:rPr>
              <a:t>3</a:t>
            </a:r>
          </a:p>
          <a:p>
            <a:pPr lvl="0"/>
            <a:r>
              <a:rPr lang="en-US" sz="1200" b="1" dirty="0">
                <a:solidFill>
                  <a:prstClr val="white"/>
                </a:solidFill>
                <a:latin typeface="Tiempos Text Regular" panose="02020503060303060403" pitchFamily="18" charset="0"/>
              </a:rPr>
              <a:t>Become the undisputed chicken brand of choice</a:t>
            </a:r>
          </a:p>
        </p:txBody>
      </p:sp>
      <p:sp>
        <p:nvSpPr>
          <p:cNvPr id="29" name="Rectangle 28"/>
          <p:cNvSpPr/>
          <p:nvPr/>
        </p:nvSpPr>
        <p:spPr>
          <a:xfrm>
            <a:off x="8175187" y="2754484"/>
            <a:ext cx="1265424" cy="193292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lgn="ctr"/>
            <a:r>
              <a:rPr lang="en-US" sz="1400" b="1" dirty="0">
                <a:solidFill>
                  <a:prstClr val="white"/>
                </a:solidFill>
                <a:latin typeface="Gringo" panose="02000000000000000000" pitchFamily="2" charset="0"/>
              </a:rPr>
              <a:t>Service that wows</a:t>
            </a:r>
          </a:p>
          <a:p>
            <a:pPr lvl="0"/>
            <a:endParaRPr lang="en-US" sz="800" b="1" dirty="0">
              <a:solidFill>
                <a:prstClr val="white"/>
              </a:solidFill>
              <a:latin typeface="Gringo" panose="02000000000000000000" pitchFamily="2" charset="0"/>
            </a:endParaRPr>
          </a:p>
          <a:p>
            <a:pPr lvl="0"/>
            <a:r>
              <a:rPr lang="en-US" sz="2000" b="1" dirty="0">
                <a:solidFill>
                  <a:prstClr val="white"/>
                </a:solidFill>
                <a:latin typeface="Tiempos Text Regular" panose="02020503060303060403" pitchFamily="18" charset="0"/>
              </a:rPr>
              <a:t>6</a:t>
            </a:r>
          </a:p>
          <a:p>
            <a:pPr lvl="0"/>
            <a:r>
              <a:rPr lang="en-US" sz="1200" b="1" dirty="0">
                <a:solidFill>
                  <a:prstClr val="white"/>
                </a:solidFill>
                <a:latin typeface="Tiempos Text Regular" panose="02020503060303060403" pitchFamily="18" charset="0"/>
              </a:rPr>
              <a:t>Deliver friendly service that surprises and delights</a:t>
            </a:r>
          </a:p>
        </p:txBody>
      </p:sp>
      <p:sp>
        <p:nvSpPr>
          <p:cNvPr id="30" name="Rectangle 29"/>
          <p:cNvSpPr/>
          <p:nvPr/>
        </p:nvSpPr>
        <p:spPr>
          <a:xfrm>
            <a:off x="6851680" y="2754484"/>
            <a:ext cx="1265424" cy="193292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lgn="ctr"/>
            <a:r>
              <a:rPr lang="en-US" sz="1400" b="1" dirty="0">
                <a:solidFill>
                  <a:prstClr val="white"/>
                </a:solidFill>
                <a:latin typeface="Gringo" panose="02000000000000000000" pitchFamily="2" charset="0"/>
              </a:rPr>
              <a:t>Perfect pollo every time</a:t>
            </a:r>
          </a:p>
          <a:p>
            <a:pPr lvl="0"/>
            <a:endParaRPr lang="en-US" sz="800" b="1" dirty="0">
              <a:solidFill>
                <a:prstClr val="white"/>
              </a:solidFill>
              <a:latin typeface="Gringo" panose="02000000000000000000" pitchFamily="2" charset="0"/>
            </a:endParaRPr>
          </a:p>
          <a:p>
            <a:pPr lvl="0"/>
            <a:r>
              <a:rPr lang="en-US" sz="2000" b="1" dirty="0">
                <a:solidFill>
                  <a:prstClr val="white"/>
                </a:solidFill>
                <a:latin typeface="Tiempos Text Regular" panose="02020503060303060403" pitchFamily="18" charset="0"/>
              </a:rPr>
              <a:t>5</a:t>
            </a:r>
          </a:p>
          <a:p>
            <a:pPr lvl="0"/>
            <a:r>
              <a:rPr lang="en-US" sz="1200" b="1" dirty="0">
                <a:solidFill>
                  <a:prstClr val="white"/>
                </a:solidFill>
                <a:latin typeface="Tiempos Text Regular" panose="02020503060303060403" pitchFamily="18" charset="0"/>
              </a:rPr>
              <a:t>Become fanatically obsessive over serving perfect pollo</a:t>
            </a:r>
          </a:p>
        </p:txBody>
      </p:sp>
      <p:sp>
        <p:nvSpPr>
          <p:cNvPr id="32" name="Rectangle 31"/>
          <p:cNvSpPr/>
          <p:nvPr/>
        </p:nvSpPr>
        <p:spPr>
          <a:xfrm>
            <a:off x="10822201" y="2754484"/>
            <a:ext cx="1265424" cy="193292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lgn="ctr"/>
            <a:r>
              <a:rPr lang="en-US" sz="1400" b="1" dirty="0">
                <a:solidFill>
                  <a:prstClr val="white"/>
                </a:solidFill>
                <a:latin typeface="Gringo" panose="02000000000000000000" pitchFamily="2" charset="0"/>
              </a:rPr>
              <a:t>Restaurant expansion</a:t>
            </a:r>
          </a:p>
          <a:p>
            <a:pPr lvl="0"/>
            <a:endParaRPr lang="en-US" sz="800" b="1" dirty="0">
              <a:solidFill>
                <a:prstClr val="white"/>
              </a:solidFill>
              <a:latin typeface="Gringo" panose="02000000000000000000" pitchFamily="2" charset="0"/>
            </a:endParaRPr>
          </a:p>
          <a:p>
            <a:pPr lvl="0"/>
            <a:r>
              <a:rPr lang="en-US" sz="2000" b="1" dirty="0">
                <a:solidFill>
                  <a:prstClr val="white"/>
                </a:solidFill>
                <a:latin typeface="Tiempos Text Regular" panose="02020503060303060403" pitchFamily="18" charset="0"/>
              </a:rPr>
              <a:t>8</a:t>
            </a:r>
          </a:p>
          <a:p>
            <a:pPr lvl="0"/>
            <a:r>
              <a:rPr lang="en-US" sz="1200" b="1" dirty="0">
                <a:solidFill>
                  <a:prstClr val="white"/>
                </a:solidFill>
                <a:latin typeface="Tiempos Text Regular" panose="02020503060303060403" pitchFamily="18" charset="0"/>
              </a:rPr>
              <a:t>Achieve successful unit growth in new geographies</a:t>
            </a:r>
          </a:p>
        </p:txBody>
      </p:sp>
      <p:sp>
        <p:nvSpPr>
          <p:cNvPr id="33" name="Rectangle 32"/>
          <p:cNvSpPr/>
          <p:nvPr/>
        </p:nvSpPr>
        <p:spPr>
          <a:xfrm>
            <a:off x="9498694" y="2754484"/>
            <a:ext cx="1265424" cy="193292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lgn="ctr"/>
            <a:r>
              <a:rPr lang="en-US" sz="1400" b="1" dirty="0">
                <a:solidFill>
                  <a:prstClr val="white"/>
                </a:solidFill>
                <a:latin typeface="Gringo" panose="02000000000000000000" pitchFamily="2" charset="0"/>
              </a:rPr>
              <a:t>Frictionless convenience</a:t>
            </a:r>
          </a:p>
          <a:p>
            <a:pPr lvl="0"/>
            <a:endParaRPr lang="en-US" sz="800" b="1" dirty="0">
              <a:solidFill>
                <a:prstClr val="white"/>
              </a:solidFill>
              <a:latin typeface="Gringo" panose="02000000000000000000" pitchFamily="2" charset="0"/>
            </a:endParaRPr>
          </a:p>
          <a:p>
            <a:pPr lvl="0"/>
            <a:r>
              <a:rPr lang="en-US" sz="2000" b="1" dirty="0">
                <a:solidFill>
                  <a:prstClr val="white"/>
                </a:solidFill>
                <a:latin typeface="Tiempos Text Regular" panose="02020503060303060403" pitchFamily="18" charset="0"/>
              </a:rPr>
              <a:t>7</a:t>
            </a:r>
          </a:p>
          <a:p>
            <a:pPr lvl="0"/>
            <a:r>
              <a:rPr lang="en-US" sz="1200" b="1" dirty="0">
                <a:solidFill>
                  <a:prstClr val="white"/>
                </a:solidFill>
                <a:latin typeface="Tiempos Text Regular" panose="02020503060303060403" pitchFamily="18" charset="0"/>
              </a:rPr>
              <a:t>Make accessing and ordering from us effortless</a:t>
            </a:r>
          </a:p>
        </p:txBody>
      </p:sp>
      <p:sp>
        <p:nvSpPr>
          <p:cNvPr id="35" name="Rectangle 34"/>
          <p:cNvSpPr/>
          <p:nvPr/>
        </p:nvSpPr>
        <p:spPr>
          <a:xfrm>
            <a:off x="2862691" y="4776186"/>
            <a:ext cx="1265424" cy="19329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endParaRPr lang="en-US" sz="1200" b="1" dirty="0">
              <a:solidFill>
                <a:schemeClr val="tx1"/>
              </a:solidFill>
              <a:latin typeface="Tiempos Text Regular" panose="02020503060303060403" pitchFamily="18" charset="0"/>
            </a:endParaRPr>
          </a:p>
        </p:txBody>
      </p:sp>
      <p:sp>
        <p:nvSpPr>
          <p:cNvPr id="36" name="Rectangle 35"/>
          <p:cNvSpPr/>
          <p:nvPr/>
        </p:nvSpPr>
        <p:spPr>
          <a:xfrm>
            <a:off x="1539184" y="4776186"/>
            <a:ext cx="1265424" cy="19329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endParaRPr lang="en-US" sz="1200" b="1" dirty="0">
              <a:solidFill>
                <a:schemeClr val="tx1"/>
              </a:solidFill>
              <a:latin typeface="Tiempos Text Regular" panose="02020503060303060403" pitchFamily="18" charset="0"/>
            </a:endParaRPr>
          </a:p>
        </p:txBody>
      </p:sp>
      <p:sp>
        <p:nvSpPr>
          <p:cNvPr id="37" name="Rectangle 36"/>
          <p:cNvSpPr/>
          <p:nvPr/>
        </p:nvSpPr>
        <p:spPr>
          <a:xfrm>
            <a:off x="5518939" y="4776186"/>
            <a:ext cx="1265424" cy="19329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endParaRPr lang="en-US" sz="1200" b="1" dirty="0">
              <a:solidFill>
                <a:schemeClr val="tx1"/>
              </a:solidFill>
              <a:latin typeface="Tiempos Text Regular" panose="02020503060303060403" pitchFamily="18" charset="0"/>
            </a:endParaRPr>
          </a:p>
        </p:txBody>
      </p:sp>
      <p:sp>
        <p:nvSpPr>
          <p:cNvPr id="38" name="Rectangle 37"/>
          <p:cNvSpPr/>
          <p:nvPr/>
        </p:nvSpPr>
        <p:spPr>
          <a:xfrm>
            <a:off x="4195432" y="4776186"/>
            <a:ext cx="1265424" cy="19329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endParaRPr lang="en-US" sz="1200" b="1" dirty="0">
              <a:solidFill>
                <a:schemeClr val="tx1"/>
              </a:solidFill>
              <a:latin typeface="Tiempos Text Regular" panose="02020503060303060403" pitchFamily="18" charset="0"/>
            </a:endParaRPr>
          </a:p>
        </p:txBody>
      </p:sp>
      <p:sp>
        <p:nvSpPr>
          <p:cNvPr id="39" name="Rectangle 38"/>
          <p:cNvSpPr/>
          <p:nvPr/>
        </p:nvSpPr>
        <p:spPr>
          <a:xfrm>
            <a:off x="8175187" y="4776186"/>
            <a:ext cx="1265424" cy="19329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endParaRPr lang="en-US" sz="1200" b="1" dirty="0">
              <a:solidFill>
                <a:schemeClr val="tx1"/>
              </a:solidFill>
              <a:latin typeface="Tiempos Text Regular" panose="02020503060303060403" pitchFamily="18" charset="0"/>
            </a:endParaRPr>
          </a:p>
        </p:txBody>
      </p:sp>
      <p:sp>
        <p:nvSpPr>
          <p:cNvPr id="40" name="Rectangle 39"/>
          <p:cNvSpPr/>
          <p:nvPr/>
        </p:nvSpPr>
        <p:spPr>
          <a:xfrm>
            <a:off x="6851680" y="4776186"/>
            <a:ext cx="1265424" cy="19329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endParaRPr lang="en-US" sz="1200" b="1" dirty="0">
              <a:solidFill>
                <a:schemeClr val="tx1"/>
              </a:solidFill>
              <a:latin typeface="Tiempos Text Regular" panose="02020503060303060403" pitchFamily="18" charset="0"/>
            </a:endParaRPr>
          </a:p>
        </p:txBody>
      </p:sp>
      <p:sp>
        <p:nvSpPr>
          <p:cNvPr id="41" name="Rectangle 40"/>
          <p:cNvSpPr/>
          <p:nvPr/>
        </p:nvSpPr>
        <p:spPr>
          <a:xfrm>
            <a:off x="10849768" y="4776186"/>
            <a:ext cx="1265424" cy="19329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endParaRPr lang="en-US" sz="1200" b="1" dirty="0">
              <a:solidFill>
                <a:schemeClr val="tx1"/>
              </a:solidFill>
              <a:latin typeface="Tiempos Text Regular" panose="02020503060303060403" pitchFamily="18" charset="0"/>
            </a:endParaRPr>
          </a:p>
        </p:txBody>
      </p:sp>
      <p:sp>
        <p:nvSpPr>
          <p:cNvPr id="42" name="Rectangle 41"/>
          <p:cNvSpPr/>
          <p:nvPr/>
        </p:nvSpPr>
        <p:spPr>
          <a:xfrm>
            <a:off x="9507927" y="4776186"/>
            <a:ext cx="1265424" cy="19329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endParaRPr lang="en-US" sz="1200" b="1" dirty="0">
              <a:solidFill>
                <a:schemeClr val="tx1"/>
              </a:solidFill>
              <a:latin typeface="Tiempos Text Regular" panose="02020503060303060403" pitchFamily="18" charset="0"/>
            </a:endParaRPr>
          </a:p>
        </p:txBody>
      </p:sp>
      <p:pic>
        <p:nvPicPr>
          <p:cNvPr id="1026" name="Picture 2" descr="Image result for he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3760" y="4823725"/>
            <a:ext cx="654926" cy="654926"/>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1546301" y="5405897"/>
            <a:ext cx="1256190" cy="253916"/>
          </a:xfrm>
          <a:prstGeom prst="rect">
            <a:avLst/>
          </a:prstGeom>
          <a:noFill/>
        </p:spPr>
        <p:txBody>
          <a:bodyPr wrap="square" rtlCol="0">
            <a:spAutoFit/>
          </a:bodyPr>
          <a:lstStyle/>
          <a:p>
            <a:pPr algn="ctr"/>
            <a:r>
              <a:rPr lang="en-US" sz="1050" dirty="0">
                <a:latin typeface="Tiempos Text Regular" panose="02020503060303060403" pitchFamily="18" charset="0"/>
              </a:rPr>
              <a:t>HCL training</a:t>
            </a:r>
          </a:p>
        </p:txBody>
      </p:sp>
      <p:pic>
        <p:nvPicPr>
          <p:cNvPr id="1028" name="Picture 4" descr="Image result for workplace by facebook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5894" y="5730861"/>
            <a:ext cx="518643" cy="551898"/>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p:cNvSpPr txBox="1"/>
          <p:nvPr/>
        </p:nvSpPr>
        <p:spPr>
          <a:xfrm>
            <a:off x="1548418" y="6284934"/>
            <a:ext cx="1256190" cy="415498"/>
          </a:xfrm>
          <a:prstGeom prst="rect">
            <a:avLst/>
          </a:prstGeom>
          <a:noFill/>
        </p:spPr>
        <p:txBody>
          <a:bodyPr wrap="square" rtlCol="0">
            <a:spAutoFit/>
          </a:bodyPr>
          <a:lstStyle/>
          <a:p>
            <a:pPr algn="ctr"/>
            <a:r>
              <a:rPr lang="en-US" sz="1050" dirty="0">
                <a:latin typeface="Tiempos Text Regular" panose="02020503060303060403" pitchFamily="18" charset="0"/>
              </a:rPr>
              <a:t>Workplace by Facebook</a:t>
            </a:r>
          </a:p>
        </p:txBody>
      </p:sp>
      <p:pic>
        <p:nvPicPr>
          <p:cNvPr id="47" name="Picture 46"/>
          <p:cNvPicPr>
            <a:picLocks noChangeAspect="1"/>
          </p:cNvPicPr>
          <p:nvPr/>
        </p:nvPicPr>
        <p:blipFill>
          <a:blip r:embed="rId4"/>
          <a:stretch>
            <a:fillRect/>
          </a:stretch>
        </p:blipFill>
        <p:spPr>
          <a:xfrm>
            <a:off x="2872357" y="5256242"/>
            <a:ext cx="1241745" cy="582492"/>
          </a:xfrm>
          <a:prstGeom prst="rect">
            <a:avLst/>
          </a:prstGeom>
        </p:spPr>
      </p:pic>
      <p:sp>
        <p:nvSpPr>
          <p:cNvPr id="52" name="TextBox 51"/>
          <p:cNvSpPr txBox="1"/>
          <p:nvPr/>
        </p:nvSpPr>
        <p:spPr>
          <a:xfrm>
            <a:off x="2865134" y="5838734"/>
            <a:ext cx="1256190" cy="415498"/>
          </a:xfrm>
          <a:prstGeom prst="rect">
            <a:avLst/>
          </a:prstGeom>
          <a:noFill/>
        </p:spPr>
        <p:txBody>
          <a:bodyPr wrap="square" rtlCol="0">
            <a:spAutoFit/>
          </a:bodyPr>
          <a:lstStyle/>
          <a:p>
            <a:pPr algn="ctr"/>
            <a:r>
              <a:rPr lang="en-US" sz="1050" dirty="0">
                <a:latin typeface="Tiempos Text Regular" panose="02020503060303060403" pitchFamily="18" charset="0"/>
              </a:rPr>
              <a:t>Leadership Training</a:t>
            </a:r>
          </a:p>
        </p:txBody>
      </p:sp>
      <p:sp>
        <p:nvSpPr>
          <p:cNvPr id="53" name="TextBox 52"/>
          <p:cNvSpPr txBox="1"/>
          <p:nvPr/>
        </p:nvSpPr>
        <p:spPr>
          <a:xfrm>
            <a:off x="4195431" y="4886256"/>
            <a:ext cx="1256190" cy="738664"/>
          </a:xfrm>
          <a:prstGeom prst="rect">
            <a:avLst/>
          </a:prstGeom>
          <a:noFill/>
        </p:spPr>
        <p:txBody>
          <a:bodyPr wrap="square" rtlCol="0">
            <a:spAutoFit/>
          </a:bodyPr>
          <a:lstStyle/>
          <a:p>
            <a:pPr algn="ctr"/>
            <a:r>
              <a:rPr lang="en-US" sz="1050" dirty="0">
                <a:latin typeface="Tiempos Text Regular" panose="02020503060303060403" pitchFamily="18" charset="0"/>
              </a:rPr>
              <a:t>Bring new news to our core chicken-on-the-bone (COB)</a:t>
            </a:r>
          </a:p>
        </p:txBody>
      </p:sp>
      <p:sp>
        <p:nvSpPr>
          <p:cNvPr id="58" name="TextBox 57"/>
          <p:cNvSpPr txBox="1"/>
          <p:nvPr/>
        </p:nvSpPr>
        <p:spPr>
          <a:xfrm>
            <a:off x="5514322" y="4886256"/>
            <a:ext cx="1256190" cy="738664"/>
          </a:xfrm>
          <a:prstGeom prst="rect">
            <a:avLst/>
          </a:prstGeom>
          <a:noFill/>
        </p:spPr>
        <p:txBody>
          <a:bodyPr wrap="square" rtlCol="0">
            <a:spAutoFit/>
          </a:bodyPr>
          <a:lstStyle/>
          <a:p>
            <a:pPr algn="ctr"/>
            <a:r>
              <a:rPr lang="en-US" sz="1050" dirty="0">
                <a:latin typeface="Tiempos Text Regular" panose="02020503060303060403" pitchFamily="18" charset="0"/>
              </a:rPr>
              <a:t>Do a better job storytelling and getting credit for all we do BOH</a:t>
            </a:r>
          </a:p>
        </p:txBody>
      </p:sp>
      <p:pic>
        <p:nvPicPr>
          <p:cNvPr id="56" name="Picture 55"/>
          <p:cNvPicPr>
            <a:picLocks noChangeAspect="1"/>
          </p:cNvPicPr>
          <p:nvPr/>
        </p:nvPicPr>
        <p:blipFill>
          <a:blip r:embed="rId5"/>
          <a:stretch>
            <a:fillRect/>
          </a:stretch>
        </p:blipFill>
        <p:spPr>
          <a:xfrm>
            <a:off x="6874927" y="4955020"/>
            <a:ext cx="1218404" cy="746561"/>
          </a:xfrm>
          <a:prstGeom prst="rect">
            <a:avLst/>
          </a:prstGeom>
        </p:spPr>
      </p:pic>
      <p:sp>
        <p:nvSpPr>
          <p:cNvPr id="64" name="TextBox 63"/>
          <p:cNvSpPr txBox="1"/>
          <p:nvPr/>
        </p:nvSpPr>
        <p:spPr>
          <a:xfrm>
            <a:off x="6849750" y="5800207"/>
            <a:ext cx="1256190" cy="738664"/>
          </a:xfrm>
          <a:prstGeom prst="rect">
            <a:avLst/>
          </a:prstGeom>
          <a:noFill/>
        </p:spPr>
        <p:txBody>
          <a:bodyPr wrap="square" rtlCol="0">
            <a:spAutoFit/>
          </a:bodyPr>
          <a:lstStyle/>
          <a:p>
            <a:pPr algn="ctr"/>
            <a:r>
              <a:rPr lang="en-US" sz="1050" dirty="0">
                <a:latin typeface="Tiempos Text Regular" panose="02020503060303060403" pitchFamily="18" charset="0"/>
              </a:rPr>
              <a:t>Simplify cooking procedures, retrain entire organization</a:t>
            </a:r>
          </a:p>
        </p:txBody>
      </p:sp>
      <p:pic>
        <p:nvPicPr>
          <p:cNvPr id="1042" name="Picture 18" descr="Image result for smiley fa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2014" y="4919005"/>
            <a:ext cx="831769" cy="831769"/>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8193654" y="5800207"/>
            <a:ext cx="1256190" cy="738664"/>
          </a:xfrm>
          <a:prstGeom prst="rect">
            <a:avLst/>
          </a:prstGeom>
          <a:noFill/>
        </p:spPr>
        <p:txBody>
          <a:bodyPr wrap="square" rtlCol="0">
            <a:spAutoFit/>
          </a:bodyPr>
          <a:lstStyle/>
          <a:p>
            <a:pPr algn="ctr"/>
            <a:r>
              <a:rPr lang="en-US" sz="1050" dirty="0">
                <a:latin typeface="Tiempos Text Regular" panose="02020503060303060403" pitchFamily="18" charset="0"/>
              </a:rPr>
              <a:t>Retrain entire organization on new hospitality procedures</a:t>
            </a:r>
          </a:p>
        </p:txBody>
      </p:sp>
      <p:pic>
        <p:nvPicPr>
          <p:cNvPr id="67" name="Picture 66"/>
          <p:cNvPicPr>
            <a:picLocks noChangeAspect="1"/>
          </p:cNvPicPr>
          <p:nvPr/>
        </p:nvPicPr>
        <p:blipFill>
          <a:blip r:embed="rId7"/>
          <a:stretch>
            <a:fillRect/>
          </a:stretch>
        </p:blipFill>
        <p:spPr>
          <a:xfrm>
            <a:off x="9682115" y="4810845"/>
            <a:ext cx="308212" cy="559918"/>
          </a:xfrm>
          <a:prstGeom prst="rect">
            <a:avLst/>
          </a:prstGeom>
        </p:spPr>
      </p:pic>
      <p:sp>
        <p:nvSpPr>
          <p:cNvPr id="68" name="TextBox 67"/>
          <p:cNvSpPr txBox="1"/>
          <p:nvPr/>
        </p:nvSpPr>
        <p:spPr>
          <a:xfrm>
            <a:off x="9512544" y="5800207"/>
            <a:ext cx="1256190" cy="900246"/>
          </a:xfrm>
          <a:prstGeom prst="rect">
            <a:avLst/>
          </a:prstGeom>
          <a:noFill/>
        </p:spPr>
        <p:txBody>
          <a:bodyPr wrap="square" rtlCol="0">
            <a:spAutoFit/>
          </a:bodyPr>
          <a:lstStyle/>
          <a:p>
            <a:pPr algn="ctr"/>
            <a:r>
              <a:rPr lang="en-US" sz="1050" dirty="0">
                <a:latin typeface="Tiempos Text Regular" panose="02020503060303060403" pitchFamily="18" charset="0"/>
              </a:rPr>
              <a:t>Grow loyalty, delivery and provide access through new channels</a:t>
            </a:r>
          </a:p>
        </p:txBody>
      </p:sp>
      <p:pic>
        <p:nvPicPr>
          <p:cNvPr id="59" name="Picture 58"/>
          <p:cNvPicPr>
            <a:picLocks noChangeAspect="1"/>
          </p:cNvPicPr>
          <p:nvPr/>
        </p:nvPicPr>
        <p:blipFill>
          <a:blip r:embed="rId8"/>
          <a:stretch>
            <a:fillRect/>
          </a:stretch>
        </p:blipFill>
        <p:spPr>
          <a:xfrm>
            <a:off x="10231797" y="4798040"/>
            <a:ext cx="522515" cy="607858"/>
          </a:xfrm>
          <a:prstGeom prst="rect">
            <a:avLst/>
          </a:prstGeom>
        </p:spPr>
      </p:pic>
      <p:pic>
        <p:nvPicPr>
          <p:cNvPr id="1044" name="Picture 20" descr="Image result for us map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76150" y="4967061"/>
            <a:ext cx="1183793" cy="775588"/>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p:cNvSpPr txBox="1"/>
          <p:nvPr/>
        </p:nvSpPr>
        <p:spPr>
          <a:xfrm>
            <a:off x="10859002" y="5800207"/>
            <a:ext cx="1256190" cy="900246"/>
          </a:xfrm>
          <a:prstGeom prst="rect">
            <a:avLst/>
          </a:prstGeom>
          <a:noFill/>
        </p:spPr>
        <p:txBody>
          <a:bodyPr wrap="square" rtlCol="0">
            <a:spAutoFit/>
          </a:bodyPr>
          <a:lstStyle/>
          <a:p>
            <a:pPr algn="ctr"/>
            <a:r>
              <a:rPr lang="en-US" sz="1050" dirty="0">
                <a:latin typeface="Tiempos Text Regular" panose="02020503060303060403" pitchFamily="18" charset="0"/>
              </a:rPr>
              <a:t>Develop “store of the future” and grow in core and </a:t>
            </a:r>
            <a:r>
              <a:rPr lang="en-US" sz="1050">
                <a:latin typeface="Tiempos Text Regular" panose="02020503060303060403" pitchFamily="18" charset="0"/>
              </a:rPr>
              <a:t>non-core markets</a:t>
            </a:r>
            <a:endParaRPr lang="en-US" sz="1050" dirty="0">
              <a:latin typeface="Tiempos Text Regular" panose="02020503060303060403" pitchFamily="18" charset="0"/>
            </a:endParaRPr>
          </a:p>
        </p:txBody>
      </p:sp>
      <p:pic>
        <p:nvPicPr>
          <p:cNvPr id="7" name="Picture 2" descr="Image result for doordash 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49396" y="5426740"/>
            <a:ext cx="782485" cy="380011"/>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4181418" y="5754019"/>
            <a:ext cx="1256190" cy="738664"/>
          </a:xfrm>
          <a:prstGeom prst="rect">
            <a:avLst/>
          </a:prstGeom>
          <a:noFill/>
        </p:spPr>
        <p:txBody>
          <a:bodyPr wrap="square" rtlCol="0">
            <a:spAutoFit/>
          </a:bodyPr>
          <a:lstStyle/>
          <a:p>
            <a:pPr algn="ctr"/>
            <a:r>
              <a:rPr lang="en-US" sz="1050" dirty="0">
                <a:latin typeface="Tiempos Text Regular" panose="02020503060303060403" pitchFamily="18" charset="0"/>
              </a:rPr>
              <a:t>Focus non-COB innovation on new recipes and platforms</a:t>
            </a:r>
          </a:p>
        </p:txBody>
      </p:sp>
      <p:sp>
        <p:nvSpPr>
          <p:cNvPr id="51" name="TextBox 50"/>
          <p:cNvSpPr txBox="1"/>
          <p:nvPr/>
        </p:nvSpPr>
        <p:spPr>
          <a:xfrm>
            <a:off x="5514322" y="5745903"/>
            <a:ext cx="1256190" cy="900246"/>
          </a:xfrm>
          <a:prstGeom prst="rect">
            <a:avLst/>
          </a:prstGeom>
          <a:noFill/>
        </p:spPr>
        <p:txBody>
          <a:bodyPr wrap="square" rtlCol="0">
            <a:spAutoFit/>
          </a:bodyPr>
          <a:lstStyle/>
          <a:p>
            <a:pPr algn="ctr"/>
            <a:r>
              <a:rPr lang="en-US" sz="1050" dirty="0">
                <a:latin typeface="Tiempos Text Regular" panose="02020503060303060403" pitchFamily="18" charset="0"/>
              </a:rPr>
              <a:t>Continue to invest in our products (NHA chicken, organic, etc.)</a:t>
            </a:r>
          </a:p>
        </p:txBody>
      </p:sp>
    </p:spTree>
    <p:extLst>
      <p:ext uri="{BB962C8B-B14F-4D97-AF65-F5344CB8AC3E}">
        <p14:creationId xmlns:p14="http://schemas.microsoft.com/office/powerpoint/2010/main" val="299149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04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2"/>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67"/>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59"/>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7"/>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68"/>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044"/>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4" grpId="0" animBg="1"/>
      <p:bldP spid="15" grpId="0" animBg="1"/>
      <p:bldP spid="25" grpId="0" animBg="1"/>
      <p:bldP spid="26" grpId="0" animBg="1"/>
      <p:bldP spid="27" grpId="0" animBg="1"/>
      <p:bldP spid="28" grpId="0" animBg="1"/>
      <p:bldP spid="29" grpId="0" animBg="1"/>
      <p:bldP spid="30"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3" grpId="0"/>
      <p:bldP spid="50" grpId="0"/>
      <p:bldP spid="52" grpId="0"/>
      <p:bldP spid="53" grpId="0"/>
      <p:bldP spid="58" grpId="0"/>
      <p:bldP spid="64" grpId="0"/>
      <p:bldP spid="66" grpId="0"/>
      <p:bldP spid="68" grpId="0"/>
      <p:bldP spid="71" grpId="0"/>
      <p:bldP spid="49" grpId="0"/>
      <p:bldP spid="5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4950" y="328832"/>
            <a:ext cx="11228521" cy="646331"/>
          </a:xfrm>
          <a:prstGeom prst="rect">
            <a:avLst/>
          </a:prstGeom>
          <a:noFill/>
        </p:spPr>
        <p:txBody>
          <a:bodyPr wrap="square" rtlCol="0">
            <a:spAutoFit/>
          </a:bodyPr>
          <a:lstStyle/>
          <a:p>
            <a:pPr lvl="0"/>
            <a:r>
              <a:rPr lang="en-US" sz="3600" dirty="0">
                <a:solidFill>
                  <a:srgbClr val="101820"/>
                </a:solidFill>
                <a:latin typeface="Luchador Oblique" pitchFamily="2" charset="77"/>
              </a:rPr>
              <a:t>We are gearing up for a brand re-launch</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396" y="1050774"/>
            <a:ext cx="10267627" cy="5573381"/>
          </a:xfrm>
          <a:prstGeom prst="rect">
            <a:avLst/>
          </a:prstGeom>
          <a:effectLst>
            <a:outerShdw blurRad="50800" dist="38100" dir="8100000" algn="tr" rotWithShape="0">
              <a:prstClr val="black">
                <a:alpha val="40000"/>
              </a:prstClr>
            </a:outerShdw>
          </a:effectLst>
        </p:spPr>
      </p:pic>
      <p:sp>
        <p:nvSpPr>
          <p:cNvPr id="4" name="TextBox 3"/>
          <p:cNvSpPr txBox="1"/>
          <p:nvPr/>
        </p:nvSpPr>
        <p:spPr>
          <a:xfrm>
            <a:off x="1402597" y="4856324"/>
            <a:ext cx="2530901" cy="923330"/>
          </a:xfrm>
          <a:prstGeom prst="rect">
            <a:avLst/>
          </a:prstGeom>
          <a:noFill/>
        </p:spPr>
        <p:txBody>
          <a:bodyPr wrap="square" rtlCol="0">
            <a:spAutoFit/>
          </a:bodyPr>
          <a:lstStyle/>
          <a:p>
            <a:pPr lvl="0" algn="ctr"/>
            <a:r>
              <a:rPr lang="en-US" b="1" dirty="0">
                <a:solidFill>
                  <a:srgbClr val="101820"/>
                </a:solidFill>
                <a:latin typeface="Tiempos Text Regular" panose="02020503060303060403" pitchFamily="18" charset="0"/>
              </a:rPr>
              <a:t>We’ve codified our brand architecture in a brand book</a:t>
            </a:r>
          </a:p>
        </p:txBody>
      </p:sp>
      <p:sp>
        <p:nvSpPr>
          <p:cNvPr id="6" name="TextBox 5"/>
          <p:cNvSpPr txBox="1"/>
          <p:nvPr/>
        </p:nvSpPr>
        <p:spPr>
          <a:xfrm>
            <a:off x="8370956" y="4858439"/>
            <a:ext cx="2530901" cy="923330"/>
          </a:xfrm>
          <a:prstGeom prst="rect">
            <a:avLst/>
          </a:prstGeom>
          <a:noFill/>
        </p:spPr>
        <p:txBody>
          <a:bodyPr wrap="square" rtlCol="0">
            <a:spAutoFit/>
          </a:bodyPr>
          <a:lstStyle/>
          <a:p>
            <a:pPr lvl="0" algn="ctr"/>
            <a:r>
              <a:rPr lang="en-US" b="1" dirty="0">
                <a:solidFill>
                  <a:srgbClr val="101820"/>
                </a:solidFill>
                <a:latin typeface="Tiempos Text Regular" panose="02020503060303060403" pitchFamily="18" charset="0"/>
              </a:rPr>
              <a:t>Informed by an expansive customer segmentation study</a:t>
            </a:r>
          </a:p>
        </p:txBody>
      </p:sp>
    </p:spTree>
    <p:extLst>
      <p:ext uri="{BB962C8B-B14F-4D97-AF65-F5344CB8AC3E}">
        <p14:creationId xmlns:p14="http://schemas.microsoft.com/office/powerpoint/2010/main" val="1060885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261537" y="1458898"/>
            <a:ext cx="9658739" cy="5181600"/>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defRPr/>
            </a:pPr>
            <a:r>
              <a:rPr lang="en-US" sz="4400" u="sng">
                <a:solidFill>
                  <a:sysClr val="windowText" lastClr="000000"/>
                </a:solidFill>
              </a:rPr>
              <a:t>Forward-Looking Statements</a:t>
            </a:r>
            <a:endParaRPr lang="en-US" sz="4400">
              <a:solidFill>
                <a:sysClr val="windowText" lastClr="000000"/>
              </a:solidFill>
            </a:endParaRPr>
          </a:p>
          <a:p>
            <a:pPr marL="0" indent="0">
              <a:spcBef>
                <a:spcPts val="0"/>
              </a:spcBef>
              <a:buFont typeface="Arial" panose="020B0604020202020204" pitchFamily="34" charset="0"/>
              <a:buNone/>
              <a:defRPr/>
            </a:pPr>
            <a:r>
              <a:rPr lang="en-US" sz="4400">
                <a:solidFill>
                  <a:sysClr val="windowText" lastClr="000000"/>
                </a:solidFill>
              </a:rPr>
              <a:t>This presentation contains forward-looking statements that are subject to risks and uncertainties. All statements other than statements of historical fact or relating to present facts or current conditions included in this presentation are forward-looking statements. Forward-looking statements give El Pollo Loco Holdings, Inc.’s (the “Company”), current expectations and projections relating to its financial condition, results of operations, plans, objectives, future performance and business. You can identify forward-looking statements by the fact that they do not relate strictly to historical or current facts. These statements may include words such as “anticipate,” “estimate,” “expect,” “project,” “plan,” “intend,” “believe,” “may,” “should,” “can have,” “likely” and other words and terms of similar meaning in connection with any discussion of the timing or nature of future operating or financial performance or other events.</a:t>
            </a:r>
          </a:p>
          <a:p>
            <a:pPr marL="0" indent="0">
              <a:spcBef>
                <a:spcPts val="0"/>
              </a:spcBef>
              <a:buFont typeface="Arial" panose="020B0604020202020204" pitchFamily="34" charset="0"/>
              <a:buNone/>
              <a:defRPr/>
            </a:pPr>
            <a:endParaRPr lang="en-US" sz="4400">
              <a:solidFill>
                <a:sysClr val="windowText" lastClr="000000"/>
              </a:solidFill>
            </a:endParaRPr>
          </a:p>
          <a:p>
            <a:pPr marL="0" indent="0">
              <a:spcBef>
                <a:spcPts val="0"/>
              </a:spcBef>
              <a:buFont typeface="Arial" panose="020B0604020202020204" pitchFamily="34" charset="0"/>
              <a:buNone/>
              <a:defRPr/>
            </a:pPr>
            <a:r>
              <a:rPr lang="en-US" sz="4400">
                <a:solidFill>
                  <a:sysClr val="windowText" lastClr="000000"/>
                </a:solidFill>
              </a:rPr>
              <a:t>The forward-looking statements contained in this presentation are based on assumptions that the Company has made in light of its industry experience and perceptions of historical trends, current conditions, expected future developments and other factors it believes are appropriate under the circumstances. As you read and consider this presentation, you should understand that these statements are not guarantees of performance or results. They involve risks, uncertainties (many of which are beyond our control), and assumptions. Although the Company believes that these forward-looking statements are based on reasonable assumptions, you should be aware that many factors could affect its actual operating and financial performance and cause its performance to differ materially from the performance anticipated in the forward-looking statements. The Company believes these factors include, but are not limited to, those described under the sections “Forward-Looking Statements,” “Risk Factors,” and “Management’s Discussion and Analysis of Financial Condition and Results of Operations” in its prospectuses and periodic reports, including in its most recent annual report on Form 10-K as it may be updated from time to time by quarterly reports on Form 10-Q. Should one or more of these risks or uncertainties materialize, or should any of these assumptions prove incorrect, the Company’s actual operating and financial performance may vary in material respects from the performance projected in these forward-looking statements.</a:t>
            </a:r>
          </a:p>
          <a:p>
            <a:pPr marL="0" indent="0">
              <a:spcBef>
                <a:spcPts val="0"/>
              </a:spcBef>
              <a:buFont typeface="Arial" panose="020B0604020202020204" pitchFamily="34" charset="0"/>
              <a:buNone/>
              <a:defRPr/>
            </a:pPr>
            <a:endParaRPr lang="en-US" sz="4400">
              <a:solidFill>
                <a:sysClr val="windowText" lastClr="000000"/>
              </a:solidFill>
            </a:endParaRPr>
          </a:p>
          <a:p>
            <a:pPr marL="0" indent="0">
              <a:spcBef>
                <a:spcPts val="0"/>
              </a:spcBef>
              <a:buFont typeface="Arial" panose="020B0604020202020204" pitchFamily="34" charset="0"/>
              <a:buNone/>
              <a:defRPr/>
            </a:pPr>
            <a:r>
              <a:rPr lang="en-US" sz="4400">
                <a:solidFill>
                  <a:sysClr val="windowText" lastClr="000000"/>
                </a:solidFill>
              </a:rPr>
              <a:t>Any forward-looking statement made by the Company in this presentation speaks only as of the date on which it is made. Factors or events that could cause the Company’s actual operating and financial performance to differ may emerge from time to time, and it is not possible for the Company to predict all of them. The Company undertakes no obligation to publicly update any forward-looking statement, whether as a result of new information, future developments or otherwise, except as may be required by law.</a:t>
            </a:r>
          </a:p>
          <a:p>
            <a:pPr marL="0" indent="0">
              <a:spcBef>
                <a:spcPts val="0"/>
              </a:spcBef>
              <a:buFont typeface="Arial" panose="020B0604020202020204" pitchFamily="34" charset="0"/>
              <a:buNone/>
              <a:defRPr/>
            </a:pPr>
            <a:endParaRPr lang="en-US" sz="4400">
              <a:solidFill>
                <a:sysClr val="windowText" lastClr="000000"/>
              </a:solidFill>
            </a:endParaRPr>
          </a:p>
          <a:p>
            <a:pPr marL="0" indent="0">
              <a:spcBef>
                <a:spcPts val="0"/>
              </a:spcBef>
              <a:buFont typeface="Arial" panose="020B0604020202020204" pitchFamily="34" charset="0"/>
              <a:buNone/>
              <a:defRPr/>
            </a:pPr>
            <a:r>
              <a:rPr lang="en-US" sz="4400" u="sng">
                <a:solidFill>
                  <a:sysClr val="windowText" lastClr="000000"/>
                </a:solidFill>
              </a:rPr>
              <a:t>Non-GAAP Financial Measures</a:t>
            </a:r>
          </a:p>
          <a:p>
            <a:pPr marL="0" indent="0">
              <a:spcBef>
                <a:spcPts val="0"/>
              </a:spcBef>
              <a:buFont typeface="Arial" panose="020B0604020202020204" pitchFamily="34" charset="0"/>
              <a:buNone/>
              <a:defRPr/>
            </a:pPr>
            <a:r>
              <a:rPr lang="en-US" sz="4400">
                <a:solidFill>
                  <a:sysClr val="windowText" lastClr="000000"/>
                </a:solidFill>
              </a:rPr>
              <a:t>This presentation contains certain non-GAAP financial measures. A “non-GAAP financial measure” is defined as a numerical measure of a company’s financial performance that excludes or includes amounts so as to be different than the most directly comparable measure calculated and presented in accordance with GAAP in the statements of income, balance sheets or statements of cash flow of the company. The Company has provided a reconciliation of Adjusted EBITDA, a non-GAAP financial measure, to net income in the Appendix to this presentation. Adjusted EBITDA is presented because management believes that such financial measure, when viewed with the Company’s results of operations in accordance with GAAP and the reconciliation of Adjusted EBITDA to net income (or loss), provides additional information to investors about certain material non-cash items and about unusual items that the Company does not expect to continue at the same level in the future. Adjusted EBITDA is used by investors as a supplemental measure to evaluate the overall operating performance of companies in the Company’s industry, and you should not consider it in isolation, or as a substitute for analysis of results as reported under GAAP. Our calculation of Adjusted EBITDA may not be comparable to that reported by other companies. For additional information about our non-GAAP financial measures, see our filings with the Securities and Exchange Commission.</a:t>
            </a:r>
          </a:p>
          <a:p>
            <a:pPr marL="0" indent="0">
              <a:spcBef>
                <a:spcPts val="0"/>
              </a:spcBef>
              <a:buFont typeface="Arial" panose="020B0604020202020204" pitchFamily="34" charset="0"/>
              <a:buNone/>
              <a:defRPr/>
            </a:pPr>
            <a:endParaRPr lang="en-US" sz="4400" u="sng">
              <a:solidFill>
                <a:sysClr val="windowText" lastClr="000000"/>
              </a:solidFill>
            </a:endParaRPr>
          </a:p>
          <a:p>
            <a:pPr marL="0" indent="0">
              <a:spcBef>
                <a:spcPts val="0"/>
              </a:spcBef>
              <a:buFont typeface="Arial" panose="020B0604020202020204" pitchFamily="34" charset="0"/>
              <a:buNone/>
              <a:defRPr/>
            </a:pPr>
            <a:r>
              <a:rPr lang="en-US" sz="4400" u="sng">
                <a:solidFill>
                  <a:sysClr val="windowText" lastClr="000000"/>
                </a:solidFill>
              </a:rPr>
              <a:t>JOBS Act</a:t>
            </a:r>
            <a:endParaRPr lang="en-US" sz="4400">
              <a:solidFill>
                <a:sysClr val="windowText" lastClr="000000"/>
              </a:solidFill>
            </a:endParaRPr>
          </a:p>
          <a:p>
            <a:pPr marL="0" indent="0">
              <a:spcBef>
                <a:spcPts val="0"/>
              </a:spcBef>
              <a:buFont typeface="Arial" panose="020B0604020202020204" pitchFamily="34" charset="0"/>
              <a:buNone/>
              <a:defRPr/>
            </a:pPr>
            <a:r>
              <a:rPr lang="en-US" sz="4400">
                <a:solidFill>
                  <a:sysClr val="windowText" lastClr="000000"/>
                </a:solidFill>
              </a:rPr>
              <a:t>The Company is an “emerging growth company” within the meaning of the Jumpstart Our Business Startups Act.  As a result, the Company is subject to reduced public company reporting requirements. </a:t>
            </a:r>
          </a:p>
          <a:p>
            <a:pPr marL="0" indent="0">
              <a:spcBef>
                <a:spcPts val="0"/>
              </a:spcBef>
              <a:buFont typeface="Arial" panose="020B0604020202020204" pitchFamily="34" charset="0"/>
              <a:buNone/>
              <a:defRPr/>
            </a:pPr>
            <a:endParaRPr lang="en-US" sz="4400">
              <a:solidFill>
                <a:sysClr val="windowText" lastClr="000000"/>
              </a:solidFill>
              <a:latin typeface="Khmer UI" panose="020B0502040204020203" pitchFamily="34" charset="0"/>
              <a:cs typeface="Khmer UI" panose="020B0502040204020203" pitchFamily="34" charset="0"/>
            </a:endParaRPr>
          </a:p>
          <a:p>
            <a:pPr marL="0" indent="0">
              <a:buFont typeface="Arial" panose="020B0604020202020204" pitchFamily="34" charset="0"/>
              <a:buNone/>
            </a:pPr>
            <a:endParaRPr lang="en-US" dirty="0"/>
          </a:p>
        </p:txBody>
      </p:sp>
      <p:sp>
        <p:nvSpPr>
          <p:cNvPr id="3" name="TextBox 2"/>
          <p:cNvSpPr txBox="1"/>
          <p:nvPr/>
        </p:nvSpPr>
        <p:spPr>
          <a:xfrm>
            <a:off x="309966" y="328832"/>
            <a:ext cx="11716719" cy="646331"/>
          </a:xfrm>
          <a:prstGeom prst="rect">
            <a:avLst/>
          </a:prstGeom>
          <a:noFill/>
        </p:spPr>
        <p:txBody>
          <a:bodyPr wrap="square" rtlCol="0">
            <a:spAutoFit/>
          </a:bodyPr>
          <a:lstStyle/>
          <a:p>
            <a:pPr lvl="0"/>
            <a:r>
              <a:rPr lang="en-US" sz="3600" dirty="0">
                <a:solidFill>
                  <a:srgbClr val="101820"/>
                </a:solidFill>
                <a:latin typeface="Luchador Oblique" pitchFamily="2" charset="77"/>
              </a:rPr>
              <a:t>Forward-looking statements</a:t>
            </a:r>
          </a:p>
        </p:txBody>
      </p:sp>
    </p:spTree>
    <p:extLst>
      <p:ext uri="{BB962C8B-B14F-4D97-AF65-F5344CB8AC3E}">
        <p14:creationId xmlns:p14="http://schemas.microsoft.com/office/powerpoint/2010/main" val="35052505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4950" y="328832"/>
            <a:ext cx="11228521" cy="1200329"/>
          </a:xfrm>
          <a:prstGeom prst="rect">
            <a:avLst/>
          </a:prstGeom>
          <a:noFill/>
        </p:spPr>
        <p:txBody>
          <a:bodyPr wrap="square" rtlCol="0">
            <a:spAutoFit/>
          </a:bodyPr>
          <a:lstStyle/>
          <a:p>
            <a:pPr lvl="0"/>
            <a:r>
              <a:rPr lang="en-US" sz="3600" dirty="0">
                <a:solidFill>
                  <a:srgbClr val="101820"/>
                </a:solidFill>
                <a:latin typeface="Luchador Oblique" pitchFamily="2" charset="77"/>
              </a:rPr>
              <a:t>The new Brand work is a return to our roots and more visually sophisticated</a:t>
            </a:r>
          </a:p>
        </p:txBody>
      </p:sp>
      <p:pic>
        <p:nvPicPr>
          <p:cNvPr id="11" name="Picture 10"/>
          <p:cNvPicPr>
            <a:picLocks noChangeAspect="1"/>
          </p:cNvPicPr>
          <p:nvPr/>
        </p:nvPicPr>
        <p:blipFill>
          <a:blip r:embed="rId2"/>
          <a:stretch>
            <a:fillRect/>
          </a:stretch>
        </p:blipFill>
        <p:spPr>
          <a:xfrm>
            <a:off x="287398" y="1615537"/>
            <a:ext cx="3868293" cy="5166741"/>
          </a:xfrm>
          <a:prstGeom prst="rect">
            <a:avLst/>
          </a:prstGeom>
          <a:effectLst>
            <a:outerShdw blurRad="50800" dist="38100" dir="8100000" algn="tr" rotWithShape="0">
              <a:prstClr val="black">
                <a:alpha val="40000"/>
              </a:prstClr>
            </a:outerShdw>
          </a:effectLst>
        </p:spPr>
      </p:pic>
      <p:pic>
        <p:nvPicPr>
          <p:cNvPr id="15" name="Picture 14"/>
          <p:cNvPicPr>
            <a:picLocks noChangeAspect="1"/>
          </p:cNvPicPr>
          <p:nvPr/>
        </p:nvPicPr>
        <p:blipFill>
          <a:blip r:embed="rId3"/>
          <a:stretch>
            <a:fillRect/>
          </a:stretch>
        </p:blipFill>
        <p:spPr>
          <a:xfrm>
            <a:off x="8622208" y="1615537"/>
            <a:ext cx="3229484" cy="5160919"/>
          </a:xfrm>
          <a:prstGeom prst="rect">
            <a:avLst/>
          </a:prstGeom>
          <a:effectLst>
            <a:outerShdw blurRad="50800" dist="38100" dir="8100000" algn="tr" rotWithShape="0">
              <a:prstClr val="black">
                <a:alpha val="40000"/>
              </a:prstClr>
            </a:outerShdw>
          </a:effectLst>
        </p:spPr>
      </p:pic>
      <p:pic>
        <p:nvPicPr>
          <p:cNvPr id="16" name="Picture 15"/>
          <p:cNvPicPr>
            <a:picLocks noChangeAspect="1"/>
          </p:cNvPicPr>
          <p:nvPr/>
        </p:nvPicPr>
        <p:blipFill>
          <a:blip r:embed="rId4"/>
          <a:stretch>
            <a:fillRect/>
          </a:stretch>
        </p:blipFill>
        <p:spPr>
          <a:xfrm>
            <a:off x="4707988" y="1615536"/>
            <a:ext cx="3361922" cy="5183397"/>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882350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8122654" y="1635068"/>
            <a:ext cx="4078224" cy="5222932"/>
          </a:xfrm>
          <a:prstGeom prst="rect">
            <a:avLst/>
          </a:prstGeom>
          <a:solidFill>
            <a:srgbClr val="002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4069347" y="1635071"/>
            <a:ext cx="4078224" cy="5222932"/>
          </a:xfrm>
          <a:prstGeom prst="rect">
            <a:avLst/>
          </a:prstGeom>
          <a:solidFill>
            <a:srgbClr val="00B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877" y="1635071"/>
            <a:ext cx="4078224" cy="5222932"/>
          </a:xfrm>
          <a:prstGeom prst="rect">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64950" y="328832"/>
            <a:ext cx="11228521" cy="1200329"/>
          </a:xfrm>
          <a:prstGeom prst="rect">
            <a:avLst/>
          </a:prstGeom>
          <a:noFill/>
        </p:spPr>
        <p:txBody>
          <a:bodyPr wrap="square" rtlCol="0">
            <a:spAutoFit/>
          </a:bodyPr>
          <a:lstStyle/>
          <a:p>
            <a:pPr lvl="0"/>
            <a:r>
              <a:rPr lang="en-US" sz="3600" dirty="0">
                <a:solidFill>
                  <a:srgbClr val="101820"/>
                </a:solidFill>
                <a:latin typeface="Luchador Oblique" pitchFamily="2" charset="77"/>
              </a:rPr>
              <a:t>We are undergoing simplification to make the customer &amp; Employee experience better</a:t>
            </a:r>
          </a:p>
        </p:txBody>
      </p:sp>
      <p:pic>
        <p:nvPicPr>
          <p:cNvPr id="2" name="Picture 1"/>
          <p:cNvPicPr>
            <a:picLocks noChangeAspect="1"/>
          </p:cNvPicPr>
          <p:nvPr/>
        </p:nvPicPr>
        <p:blipFill>
          <a:blip r:embed="rId2"/>
          <a:stretch>
            <a:fillRect/>
          </a:stretch>
        </p:blipFill>
        <p:spPr>
          <a:xfrm>
            <a:off x="192732" y="3257940"/>
            <a:ext cx="3675006" cy="2014360"/>
          </a:xfrm>
          <a:prstGeom prst="rect">
            <a:avLst/>
          </a:prstGeom>
        </p:spPr>
      </p:pic>
      <p:sp>
        <p:nvSpPr>
          <p:cNvPr id="4" name="TextBox 1"/>
          <p:cNvSpPr txBox="1"/>
          <p:nvPr/>
        </p:nvSpPr>
        <p:spPr>
          <a:xfrm>
            <a:off x="192732" y="2141448"/>
            <a:ext cx="3675006" cy="386287"/>
          </a:xfrm>
          <a:prstGeom prst="rect">
            <a:avLst/>
          </a:prstGeom>
        </p:spPr>
        <p:txBody>
          <a:bodyPr wrap="square" rtlCol="0" anchor="ctr" anchorCtr="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dirty="0">
                <a:latin typeface="Tiempos Text" panose="02020503060303060403"/>
              </a:rPr>
              <a:t> </a:t>
            </a:r>
            <a:r>
              <a:rPr lang="en-US" sz="1800" b="1" dirty="0">
                <a:latin typeface="Tiempos Text" panose="02020503060303060403"/>
              </a:rPr>
              <a:t>We are reducing the number of items on our menu by 20%</a:t>
            </a:r>
          </a:p>
        </p:txBody>
      </p:sp>
      <p:sp>
        <p:nvSpPr>
          <p:cNvPr id="5" name="TextBox 1"/>
          <p:cNvSpPr txBox="1"/>
          <p:nvPr/>
        </p:nvSpPr>
        <p:spPr>
          <a:xfrm>
            <a:off x="4221086" y="2137694"/>
            <a:ext cx="3774747" cy="386287"/>
          </a:xfrm>
          <a:prstGeom prst="rect">
            <a:avLst/>
          </a:prstGeom>
        </p:spPr>
        <p:txBody>
          <a:bodyPr wrap="square" rtlCol="0" anchor="ctr" anchorCtr="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a:latin typeface="Tiempos Text" panose="02020503060303060403"/>
              </a:rPr>
              <a:t> </a:t>
            </a:r>
            <a:r>
              <a:rPr lang="en-US" sz="1800" b="1" dirty="0">
                <a:latin typeface="Tiempos Text" panose="02020503060303060403"/>
              </a:rPr>
              <a:t>We’ve reduced the number of annual promotions from 9 to 6</a:t>
            </a:r>
          </a:p>
        </p:txBody>
      </p:sp>
      <p:pic>
        <p:nvPicPr>
          <p:cNvPr id="1028" name="Picture 4" descr="http://heritageacademyschools.org/wp-content/uploads/2017/06/heritage_image_2-300x3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0377" y="2858182"/>
            <a:ext cx="2656164" cy="265616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168597" y="5972537"/>
            <a:ext cx="7821226" cy="5686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01820"/>
                </a:solidFill>
                <a:latin typeface="Tiempos Text" panose="02020503060303060403"/>
              </a:rPr>
              <a:t>Re-deploy the labor savings to more customer-facing initiatives</a:t>
            </a:r>
          </a:p>
        </p:txBody>
      </p:sp>
      <p:sp>
        <p:nvSpPr>
          <p:cNvPr id="32" name="TextBox 1"/>
          <p:cNvSpPr txBox="1"/>
          <p:nvPr/>
        </p:nvSpPr>
        <p:spPr>
          <a:xfrm>
            <a:off x="8265515" y="2146274"/>
            <a:ext cx="3774747" cy="386287"/>
          </a:xfrm>
          <a:prstGeom prst="rect">
            <a:avLst/>
          </a:prstGeom>
        </p:spPr>
        <p:txBody>
          <a:bodyPr wrap="square" rtlCol="0" anchor="ctr" anchorCtr="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a:solidFill>
                  <a:schemeClr val="bg1"/>
                </a:solidFill>
                <a:latin typeface="Tiempos Text" panose="02020503060303060403"/>
              </a:rPr>
              <a:t> </a:t>
            </a:r>
            <a:r>
              <a:rPr lang="en-US" sz="1800" b="1" dirty="0">
                <a:solidFill>
                  <a:schemeClr val="bg1"/>
                </a:solidFill>
                <a:latin typeface="Tiempos Text" panose="02020503060303060403"/>
              </a:rPr>
              <a:t>We’re leveraging technology to simplify the back of house </a:t>
            </a:r>
          </a:p>
        </p:txBody>
      </p:sp>
      <p:pic>
        <p:nvPicPr>
          <p:cNvPr id="1026" name="Picture 2" descr="Image result for inventory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3282" y="3123893"/>
            <a:ext cx="2519212" cy="2390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908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52408"/>
            <a:ext cx="12192000" cy="53288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64950" y="328832"/>
            <a:ext cx="11228521" cy="1200329"/>
          </a:xfrm>
          <a:prstGeom prst="rect">
            <a:avLst/>
          </a:prstGeom>
          <a:noFill/>
        </p:spPr>
        <p:txBody>
          <a:bodyPr wrap="square" rtlCol="0">
            <a:spAutoFit/>
          </a:bodyPr>
          <a:lstStyle/>
          <a:p>
            <a:pPr lvl="0"/>
            <a:r>
              <a:rPr lang="en-US" sz="3600" dirty="0">
                <a:solidFill>
                  <a:srgbClr val="101820"/>
                </a:solidFill>
                <a:latin typeface="Luchador Oblique" pitchFamily="2" charset="77"/>
              </a:rPr>
              <a:t>We are leveraging data to drive performance in each restaurant</a:t>
            </a:r>
          </a:p>
        </p:txBody>
      </p:sp>
      <p:sp>
        <p:nvSpPr>
          <p:cNvPr id="6" name="TextBox 1"/>
          <p:cNvSpPr txBox="1"/>
          <p:nvPr/>
        </p:nvSpPr>
        <p:spPr>
          <a:xfrm>
            <a:off x="8459921" y="2227149"/>
            <a:ext cx="3468017" cy="1096506"/>
          </a:xfrm>
          <a:prstGeom prst="rect">
            <a:avLst/>
          </a:prstGeom>
        </p:spPr>
        <p:txBody>
          <a:bodyPr wrap="square" rtlCol="0" anchor="ctr" anchorCtr="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a:latin typeface="Tiempos Text" panose="02020503060303060403"/>
              </a:rPr>
              <a:t>This tool will further be enhanced with social media feedback in the 2</a:t>
            </a:r>
            <a:r>
              <a:rPr lang="en-US" sz="1800" baseline="30000" dirty="0">
                <a:latin typeface="Tiempos Text" panose="02020503060303060403"/>
              </a:rPr>
              <a:t>nd</a:t>
            </a:r>
            <a:r>
              <a:rPr lang="en-US" sz="1800" dirty="0">
                <a:latin typeface="Tiempos Text" panose="02020503060303060403"/>
              </a:rPr>
              <a:t> half of 2019</a:t>
            </a:r>
          </a:p>
        </p:txBody>
      </p:sp>
      <p:pic>
        <p:nvPicPr>
          <p:cNvPr id="7" name="Picture 6"/>
          <p:cNvPicPr>
            <a:picLocks noChangeAspect="1"/>
          </p:cNvPicPr>
          <p:nvPr/>
        </p:nvPicPr>
        <p:blipFill>
          <a:blip r:embed="rId2"/>
          <a:stretch>
            <a:fillRect/>
          </a:stretch>
        </p:blipFill>
        <p:spPr>
          <a:xfrm>
            <a:off x="769626" y="2600621"/>
            <a:ext cx="4259014" cy="3232411"/>
          </a:xfrm>
          <a:prstGeom prst="rect">
            <a:avLst/>
          </a:prstGeom>
        </p:spPr>
      </p:pic>
      <p:pic>
        <p:nvPicPr>
          <p:cNvPr id="5" name="Picture 4"/>
          <p:cNvPicPr>
            <a:picLocks noChangeAspect="1"/>
          </p:cNvPicPr>
          <p:nvPr/>
        </p:nvPicPr>
        <p:blipFill>
          <a:blip r:embed="rId3"/>
          <a:stretch>
            <a:fillRect/>
          </a:stretch>
        </p:blipFill>
        <p:spPr>
          <a:xfrm>
            <a:off x="5798265" y="1596199"/>
            <a:ext cx="2397594" cy="2172317"/>
          </a:xfrm>
          <a:prstGeom prst="rect">
            <a:avLst/>
          </a:prstGeom>
        </p:spPr>
      </p:pic>
      <p:pic>
        <p:nvPicPr>
          <p:cNvPr id="10" name="Picture 9"/>
          <p:cNvPicPr>
            <a:picLocks noChangeAspect="1"/>
          </p:cNvPicPr>
          <p:nvPr/>
        </p:nvPicPr>
        <p:blipFill>
          <a:blip r:embed="rId4"/>
          <a:stretch>
            <a:fillRect/>
          </a:stretch>
        </p:blipFill>
        <p:spPr>
          <a:xfrm>
            <a:off x="5798265" y="3804668"/>
            <a:ext cx="5794332" cy="3006838"/>
          </a:xfrm>
          <a:prstGeom prst="rect">
            <a:avLst/>
          </a:prstGeom>
        </p:spPr>
      </p:pic>
    </p:spTree>
    <p:extLst>
      <p:ext uri="{BB962C8B-B14F-4D97-AF65-F5344CB8AC3E}">
        <p14:creationId xmlns:p14="http://schemas.microsoft.com/office/powerpoint/2010/main" val="1519159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4950" y="328832"/>
            <a:ext cx="11228521" cy="646331"/>
          </a:xfrm>
          <a:prstGeom prst="rect">
            <a:avLst/>
          </a:prstGeom>
          <a:noFill/>
        </p:spPr>
        <p:txBody>
          <a:bodyPr wrap="square" rtlCol="0">
            <a:spAutoFit/>
          </a:bodyPr>
          <a:lstStyle/>
          <a:p>
            <a:pPr lvl="0"/>
            <a:r>
              <a:rPr lang="en-US" sz="3600" dirty="0">
                <a:solidFill>
                  <a:srgbClr val="101820"/>
                </a:solidFill>
                <a:latin typeface="Luchador Oblique" pitchFamily="2" charset="77"/>
              </a:rPr>
              <a:t>In summary…..</a:t>
            </a:r>
          </a:p>
        </p:txBody>
      </p:sp>
      <p:sp>
        <p:nvSpPr>
          <p:cNvPr id="5" name="TextBox 1"/>
          <p:cNvSpPr txBox="1"/>
          <p:nvPr/>
        </p:nvSpPr>
        <p:spPr>
          <a:xfrm>
            <a:off x="464950" y="1427076"/>
            <a:ext cx="5029996" cy="807603"/>
          </a:xfrm>
          <a:prstGeom prst="rect">
            <a:avLst/>
          </a:prstGeom>
        </p:spPr>
        <p:txBody>
          <a:bodyPr wrap="square" rtlCol="0" anchor="ctr" anchorCtr="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285750" indent="-285750">
              <a:buFont typeface="Arial" panose="020B0604020202020204" pitchFamily="34" charset="0"/>
              <a:buChar char="•"/>
            </a:pPr>
            <a:r>
              <a:rPr lang="en-US" sz="1800" dirty="0">
                <a:latin typeface="Tiempos Text" panose="02020503060303060403"/>
              </a:rPr>
              <a:t>We are reinvigorating the brand by focusing on what we do best with clear prioritization</a:t>
            </a:r>
          </a:p>
        </p:txBody>
      </p:sp>
      <p:sp>
        <p:nvSpPr>
          <p:cNvPr id="6" name="TextBox 1"/>
          <p:cNvSpPr txBox="1"/>
          <p:nvPr/>
        </p:nvSpPr>
        <p:spPr>
          <a:xfrm>
            <a:off x="464949" y="2673685"/>
            <a:ext cx="5029997" cy="785168"/>
          </a:xfrm>
          <a:prstGeom prst="rect">
            <a:avLst/>
          </a:prstGeom>
        </p:spPr>
        <p:txBody>
          <a:bodyPr wrap="square" rtlCol="0" anchor="ctr" anchorCtr="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285750" indent="-285750">
              <a:buFont typeface="Arial" panose="020B0604020202020204" pitchFamily="34" charset="0"/>
              <a:buChar char="•"/>
            </a:pPr>
            <a:r>
              <a:rPr lang="en-US" sz="1800" dirty="0">
                <a:latin typeface="Tiempos Text" panose="02020503060303060403"/>
              </a:rPr>
              <a:t>….and then executing with excellence by driving a culture of performance and accountability</a:t>
            </a:r>
          </a:p>
        </p:txBody>
      </p:sp>
      <p:sp>
        <p:nvSpPr>
          <p:cNvPr id="7" name="TextBox 1"/>
          <p:cNvSpPr txBox="1"/>
          <p:nvPr/>
        </p:nvSpPr>
        <p:spPr>
          <a:xfrm>
            <a:off x="464950" y="3897859"/>
            <a:ext cx="4884718" cy="532655"/>
          </a:xfrm>
          <a:prstGeom prst="rect">
            <a:avLst/>
          </a:prstGeom>
        </p:spPr>
        <p:txBody>
          <a:bodyPr wrap="square" rtlCol="0" anchor="ctr" anchorCtr="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285750" indent="-285750">
              <a:buFont typeface="Arial" panose="020B0604020202020204" pitchFamily="34" charset="0"/>
              <a:buChar char="•"/>
            </a:pPr>
            <a:r>
              <a:rPr lang="en-US" sz="1800" dirty="0">
                <a:latin typeface="Tiempos Text" panose="02020503060303060403"/>
              </a:rPr>
              <a:t>Expect a lot more to come in 2019</a:t>
            </a:r>
          </a:p>
        </p:txBody>
      </p:sp>
      <p:sp>
        <p:nvSpPr>
          <p:cNvPr id="8" name="TextBox 1"/>
          <p:cNvSpPr txBox="1"/>
          <p:nvPr/>
        </p:nvSpPr>
        <p:spPr>
          <a:xfrm>
            <a:off x="464949" y="4869520"/>
            <a:ext cx="4884719" cy="532655"/>
          </a:xfrm>
          <a:prstGeom prst="rect">
            <a:avLst/>
          </a:prstGeom>
        </p:spPr>
        <p:txBody>
          <a:bodyPr wrap="square" rtlCol="0" anchor="ctr" anchorCtr="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285750" indent="-285750">
              <a:buFont typeface="Arial" panose="020B0604020202020204" pitchFamily="34" charset="0"/>
              <a:buChar char="•"/>
            </a:pPr>
            <a:r>
              <a:rPr lang="en-US" sz="1800" dirty="0">
                <a:latin typeface="Tiempos Text" panose="02020503060303060403"/>
              </a:rPr>
              <a:t>We are laying the foundation for future growth in new markets</a:t>
            </a:r>
          </a:p>
        </p:txBody>
      </p:sp>
      <p:sp>
        <p:nvSpPr>
          <p:cNvPr id="11" name="TextBox 1"/>
          <p:cNvSpPr txBox="1"/>
          <p:nvPr/>
        </p:nvSpPr>
        <p:spPr>
          <a:xfrm>
            <a:off x="464949" y="5841180"/>
            <a:ext cx="4884719" cy="841631"/>
          </a:xfrm>
          <a:prstGeom prst="rect">
            <a:avLst/>
          </a:prstGeom>
        </p:spPr>
        <p:txBody>
          <a:bodyPr wrap="square" rtlCol="0" anchor="ctr" anchorCtr="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285750" indent="-285750">
              <a:buFont typeface="Arial" panose="020B0604020202020204" pitchFamily="34" charset="0"/>
              <a:buChar char="•"/>
            </a:pPr>
            <a:r>
              <a:rPr lang="en-US" sz="1800" dirty="0">
                <a:latin typeface="Tiempos Text" panose="02020503060303060403"/>
              </a:rPr>
              <a:t>….and working hard to get back to at least 5% new unit growth in the next few years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8855" y="0"/>
            <a:ext cx="6513145" cy="6858000"/>
          </a:xfrm>
          <a:prstGeom prst="rect">
            <a:avLst/>
          </a:prstGeom>
        </p:spPr>
      </p:pic>
    </p:spTree>
    <p:extLst>
      <p:ext uri="{BB962C8B-B14F-4D97-AF65-F5344CB8AC3E}">
        <p14:creationId xmlns:p14="http://schemas.microsoft.com/office/powerpoint/2010/main" val="403247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9966" y="328832"/>
            <a:ext cx="11716719" cy="646331"/>
          </a:xfrm>
          <a:prstGeom prst="rect">
            <a:avLst/>
          </a:prstGeom>
          <a:noFill/>
        </p:spPr>
        <p:txBody>
          <a:bodyPr wrap="square" rtlCol="0">
            <a:spAutoFit/>
          </a:bodyPr>
          <a:lstStyle/>
          <a:p>
            <a:pPr lvl="0"/>
            <a:r>
              <a:rPr lang="en-US" sz="3600" dirty="0">
                <a:solidFill>
                  <a:srgbClr val="101820"/>
                </a:solidFill>
                <a:latin typeface="Luchador Oblique" pitchFamily="2" charset="77"/>
              </a:rPr>
              <a:t>Our concept</a:t>
            </a:r>
          </a:p>
        </p:txBody>
      </p:sp>
      <p:sp>
        <p:nvSpPr>
          <p:cNvPr id="3" name="TextBox 2"/>
          <p:cNvSpPr txBox="1"/>
          <p:nvPr/>
        </p:nvSpPr>
        <p:spPr>
          <a:xfrm>
            <a:off x="583857" y="1324944"/>
            <a:ext cx="2316997" cy="1508105"/>
          </a:xfrm>
          <a:prstGeom prst="rect">
            <a:avLst/>
          </a:prstGeom>
          <a:noFill/>
        </p:spPr>
        <p:txBody>
          <a:bodyPr wrap="square" rtlCol="0">
            <a:spAutoFit/>
          </a:bodyPr>
          <a:lstStyle/>
          <a:p>
            <a:r>
              <a:rPr lang="en-US" sz="2000" b="1" u="sng" dirty="0">
                <a:latin typeface="Gringo" panose="02000000000000000000" pitchFamily="2" charset="0"/>
              </a:rPr>
              <a:t>what we do best</a:t>
            </a:r>
          </a:p>
          <a:p>
            <a:r>
              <a:rPr lang="en-US" dirty="0">
                <a:latin typeface="Tiempos Text" panose="02020503060303060403"/>
              </a:rPr>
              <a:t>Hand-crafted,</a:t>
            </a:r>
          </a:p>
          <a:p>
            <a:r>
              <a:rPr lang="en-US" dirty="0">
                <a:latin typeface="Tiempos Text" panose="02020503060303060403"/>
              </a:rPr>
              <a:t>Citrus-marinated,</a:t>
            </a:r>
          </a:p>
          <a:p>
            <a:r>
              <a:rPr lang="en-US" dirty="0">
                <a:latin typeface="Tiempos Text" panose="02020503060303060403"/>
              </a:rPr>
              <a:t>Fresh-never-frozen,</a:t>
            </a:r>
          </a:p>
          <a:p>
            <a:r>
              <a:rPr lang="en-US" dirty="0">
                <a:latin typeface="Tiempos Text" panose="02020503060303060403"/>
              </a:rPr>
              <a:t>Fire-grilled chicken</a:t>
            </a:r>
          </a:p>
        </p:txBody>
      </p:sp>
      <p:sp>
        <p:nvSpPr>
          <p:cNvPr id="9" name="TextBox 8"/>
          <p:cNvSpPr txBox="1"/>
          <p:nvPr/>
        </p:nvSpPr>
        <p:spPr>
          <a:xfrm>
            <a:off x="583857" y="3259726"/>
            <a:ext cx="2797445" cy="1785104"/>
          </a:xfrm>
          <a:prstGeom prst="rect">
            <a:avLst/>
          </a:prstGeom>
          <a:noFill/>
        </p:spPr>
        <p:txBody>
          <a:bodyPr wrap="square" rtlCol="0">
            <a:spAutoFit/>
          </a:bodyPr>
          <a:lstStyle/>
          <a:p>
            <a:r>
              <a:rPr lang="en-US" sz="2000" b="1" u="sng" dirty="0">
                <a:latin typeface="Gringo" panose="02000000000000000000" pitchFamily="2" charset="0"/>
              </a:rPr>
              <a:t>category we’ve created</a:t>
            </a:r>
          </a:p>
          <a:p>
            <a:pPr marL="285750" indent="-285750">
              <a:buFont typeface="Arial" panose="020B0604020202020204" pitchFamily="34" charset="0"/>
              <a:buChar char="•"/>
            </a:pPr>
            <a:r>
              <a:rPr lang="en-US" dirty="0">
                <a:latin typeface="Tiempos Text" panose="02020503060303060403"/>
              </a:rPr>
              <a:t>EPL = The Grill</a:t>
            </a:r>
          </a:p>
          <a:p>
            <a:pPr marL="285750" indent="-285750">
              <a:buFont typeface="Arial" panose="020B0604020202020204" pitchFamily="34" charset="0"/>
              <a:buChar char="•"/>
            </a:pPr>
            <a:r>
              <a:rPr lang="en-US" dirty="0">
                <a:latin typeface="Tiempos Text" panose="02020503060303060403"/>
              </a:rPr>
              <a:t>LA-Mex</a:t>
            </a:r>
          </a:p>
          <a:p>
            <a:pPr marL="285750" indent="-285750">
              <a:buFont typeface="Arial" panose="020B0604020202020204" pitchFamily="34" charset="0"/>
              <a:buChar char="•"/>
            </a:pPr>
            <a:r>
              <a:rPr lang="en-US" dirty="0">
                <a:latin typeface="Tiempos Text" panose="02020503060303060403"/>
              </a:rPr>
              <a:t>Better for you</a:t>
            </a:r>
          </a:p>
          <a:p>
            <a:pPr marL="285750" indent="-285750">
              <a:buFont typeface="Arial" panose="020B0604020202020204" pitchFamily="34" charset="0"/>
              <a:buChar char="•"/>
            </a:pPr>
            <a:r>
              <a:rPr lang="en-US" dirty="0">
                <a:latin typeface="Tiempos Text" panose="02020503060303060403"/>
              </a:rPr>
              <a:t>Fast-casual quality</a:t>
            </a:r>
          </a:p>
          <a:p>
            <a:pPr marL="285750" indent="-285750">
              <a:buFont typeface="Arial" panose="020B0604020202020204" pitchFamily="34" charset="0"/>
              <a:buChar char="•"/>
            </a:pPr>
            <a:r>
              <a:rPr lang="en-US" dirty="0">
                <a:latin typeface="Tiempos Text" panose="02020503060303060403"/>
              </a:rPr>
              <a:t>QSR prices</a:t>
            </a:r>
          </a:p>
        </p:txBody>
      </p:sp>
      <p:sp>
        <p:nvSpPr>
          <p:cNvPr id="14" name="TextBox 13"/>
          <p:cNvSpPr txBox="1"/>
          <p:nvPr/>
        </p:nvSpPr>
        <p:spPr>
          <a:xfrm>
            <a:off x="583856" y="5471506"/>
            <a:ext cx="2316997" cy="954107"/>
          </a:xfrm>
          <a:prstGeom prst="rect">
            <a:avLst/>
          </a:prstGeom>
          <a:noFill/>
        </p:spPr>
        <p:txBody>
          <a:bodyPr wrap="square" rtlCol="0">
            <a:spAutoFit/>
          </a:bodyPr>
          <a:lstStyle/>
          <a:p>
            <a:r>
              <a:rPr lang="en-US" sz="2000" b="1" u="sng" dirty="0">
                <a:latin typeface="Gringo" panose="02000000000000000000" pitchFamily="2" charset="0"/>
              </a:rPr>
              <a:t>Day-parts</a:t>
            </a:r>
          </a:p>
          <a:p>
            <a:r>
              <a:rPr lang="en-US" dirty="0">
                <a:latin typeface="Tiempos Text" panose="02020503060303060403"/>
              </a:rPr>
              <a:t>Lunch</a:t>
            </a:r>
          </a:p>
          <a:p>
            <a:r>
              <a:rPr lang="en-US" dirty="0">
                <a:latin typeface="Tiempos Text" panose="02020503060303060403"/>
              </a:rPr>
              <a:t>Dinner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8664" y="0"/>
            <a:ext cx="8413336" cy="6858000"/>
          </a:xfrm>
          <a:prstGeom prst="rect">
            <a:avLst/>
          </a:prstGeom>
        </p:spPr>
      </p:pic>
    </p:spTree>
    <p:extLst>
      <p:ext uri="{BB962C8B-B14F-4D97-AF65-F5344CB8AC3E}">
        <p14:creationId xmlns:p14="http://schemas.microsoft.com/office/powerpoint/2010/main" val="3156591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98171" cy="6857999"/>
          </a:xfrm>
          <a:prstGeom prst="rect">
            <a:avLst/>
          </a:prstGeom>
        </p:spPr>
      </p:pic>
      <p:sp>
        <p:nvSpPr>
          <p:cNvPr id="6" name="TextBox 5"/>
          <p:cNvSpPr txBox="1"/>
          <p:nvPr/>
        </p:nvSpPr>
        <p:spPr>
          <a:xfrm>
            <a:off x="6858000" y="328832"/>
            <a:ext cx="5334000" cy="646331"/>
          </a:xfrm>
          <a:prstGeom prst="rect">
            <a:avLst/>
          </a:prstGeom>
          <a:noFill/>
        </p:spPr>
        <p:txBody>
          <a:bodyPr wrap="square" rtlCol="0">
            <a:spAutoFit/>
          </a:bodyPr>
          <a:lstStyle/>
          <a:p>
            <a:pPr lvl="0"/>
            <a:r>
              <a:rPr lang="en-US" sz="3600" dirty="0">
                <a:solidFill>
                  <a:srgbClr val="101820"/>
                </a:solidFill>
                <a:latin typeface="Luchador Oblique" pitchFamily="2" charset="77"/>
              </a:rPr>
              <a:t>Where we started</a:t>
            </a:r>
          </a:p>
        </p:txBody>
      </p:sp>
      <p:sp>
        <p:nvSpPr>
          <p:cNvPr id="2" name="TextBox 1"/>
          <p:cNvSpPr txBox="1"/>
          <p:nvPr/>
        </p:nvSpPr>
        <p:spPr>
          <a:xfrm>
            <a:off x="9391974" y="2695604"/>
            <a:ext cx="2603715" cy="923330"/>
          </a:xfrm>
          <a:prstGeom prst="rect">
            <a:avLst/>
          </a:prstGeom>
          <a:noFill/>
        </p:spPr>
        <p:txBody>
          <a:bodyPr wrap="square" rtlCol="0">
            <a:spAutoFit/>
          </a:bodyPr>
          <a:lstStyle/>
          <a:p>
            <a:r>
              <a:rPr lang="en-US" dirty="0">
                <a:latin typeface="Gringo" panose="02000000000000000000" pitchFamily="2" charset="0"/>
              </a:rPr>
              <a:t>First restaurant opened in the united states in Los Angeles in 1980</a:t>
            </a:r>
          </a:p>
        </p:txBody>
      </p:sp>
      <p:sp>
        <p:nvSpPr>
          <p:cNvPr id="7" name="TextBox 6"/>
          <p:cNvSpPr txBox="1"/>
          <p:nvPr/>
        </p:nvSpPr>
        <p:spPr>
          <a:xfrm>
            <a:off x="9391974" y="4096670"/>
            <a:ext cx="2603715" cy="646331"/>
          </a:xfrm>
          <a:prstGeom prst="rect">
            <a:avLst/>
          </a:prstGeom>
          <a:noFill/>
        </p:spPr>
        <p:txBody>
          <a:bodyPr wrap="square" rtlCol="0">
            <a:spAutoFit/>
          </a:bodyPr>
          <a:lstStyle/>
          <a:p>
            <a:r>
              <a:rPr lang="en-US" dirty="0">
                <a:latin typeface="Gringo" panose="02000000000000000000" pitchFamily="2" charset="0"/>
              </a:rPr>
              <a:t>Celebrating our 40</a:t>
            </a:r>
            <a:r>
              <a:rPr lang="en-US" baseline="30000" dirty="0">
                <a:latin typeface="Gringo" panose="02000000000000000000" pitchFamily="2" charset="0"/>
              </a:rPr>
              <a:t>th</a:t>
            </a:r>
            <a:r>
              <a:rPr lang="en-US" dirty="0">
                <a:latin typeface="Gringo" panose="02000000000000000000" pitchFamily="2" charset="0"/>
              </a:rPr>
              <a:t> anniversary next year</a:t>
            </a:r>
          </a:p>
        </p:txBody>
      </p:sp>
      <p:sp>
        <p:nvSpPr>
          <p:cNvPr id="8" name="TextBox 7"/>
          <p:cNvSpPr txBox="1"/>
          <p:nvPr/>
        </p:nvSpPr>
        <p:spPr>
          <a:xfrm>
            <a:off x="9391973" y="1571538"/>
            <a:ext cx="2603715" cy="646331"/>
          </a:xfrm>
          <a:prstGeom prst="rect">
            <a:avLst/>
          </a:prstGeom>
          <a:noFill/>
        </p:spPr>
        <p:txBody>
          <a:bodyPr wrap="square" rtlCol="0">
            <a:spAutoFit/>
          </a:bodyPr>
          <a:lstStyle/>
          <a:p>
            <a:r>
              <a:rPr lang="en-US" dirty="0">
                <a:latin typeface="Gringo" panose="02000000000000000000" pitchFamily="2" charset="0"/>
              </a:rPr>
              <a:t>Brand started in Sinaloa, Mexico in 1975</a:t>
            </a:r>
          </a:p>
        </p:txBody>
      </p:sp>
    </p:spTree>
    <p:extLst>
      <p:ext uri="{BB962C8B-B14F-4D97-AF65-F5344CB8AC3E}">
        <p14:creationId xmlns:p14="http://schemas.microsoft.com/office/powerpoint/2010/main" val="789681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27748" y="-2058"/>
            <a:ext cx="10281154" cy="6860058"/>
          </a:xfrm>
          <a:prstGeom prst="rect">
            <a:avLst/>
          </a:prstGeom>
        </p:spPr>
      </p:pic>
      <p:sp>
        <p:nvSpPr>
          <p:cNvPr id="4" name="TextBox 3"/>
          <p:cNvSpPr txBox="1"/>
          <p:nvPr/>
        </p:nvSpPr>
        <p:spPr>
          <a:xfrm>
            <a:off x="309966" y="328832"/>
            <a:ext cx="11716719" cy="646331"/>
          </a:xfrm>
          <a:prstGeom prst="rect">
            <a:avLst/>
          </a:prstGeom>
          <a:noFill/>
        </p:spPr>
        <p:txBody>
          <a:bodyPr wrap="square" rtlCol="0">
            <a:spAutoFit/>
          </a:bodyPr>
          <a:lstStyle/>
          <a:p>
            <a:pPr lvl="0"/>
            <a:r>
              <a:rPr lang="en-US" sz="3600" dirty="0">
                <a:solidFill>
                  <a:srgbClr val="101820"/>
                </a:solidFill>
                <a:latin typeface="Luchador Oblique" pitchFamily="2" charset="77"/>
              </a:rPr>
              <a:t>How we started</a:t>
            </a:r>
          </a:p>
        </p:txBody>
      </p:sp>
    </p:spTree>
    <p:extLst>
      <p:ext uri="{BB962C8B-B14F-4D97-AF65-F5344CB8AC3E}">
        <p14:creationId xmlns:p14="http://schemas.microsoft.com/office/powerpoint/2010/main" val="221603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johnekelly.net/library/epl/large/large/EPL105-38877-8-Piece-Chicken-Pla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5168" y="1"/>
            <a:ext cx="913683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9966" y="328832"/>
            <a:ext cx="11716719" cy="954107"/>
          </a:xfrm>
          <a:prstGeom prst="rect">
            <a:avLst/>
          </a:prstGeom>
          <a:noFill/>
        </p:spPr>
        <p:txBody>
          <a:bodyPr wrap="square" rtlCol="0">
            <a:spAutoFit/>
          </a:bodyPr>
          <a:lstStyle/>
          <a:p>
            <a:pPr lvl="0"/>
            <a:r>
              <a:rPr lang="en-US" sz="3600" dirty="0">
                <a:solidFill>
                  <a:srgbClr val="101820"/>
                </a:solidFill>
                <a:latin typeface="Luchador Oblique" pitchFamily="2" charset="77"/>
              </a:rPr>
              <a:t>Chicken-on-the-bone</a:t>
            </a:r>
          </a:p>
          <a:p>
            <a:pPr lvl="0"/>
            <a:r>
              <a:rPr lang="en-US" sz="2000" dirty="0">
                <a:solidFill>
                  <a:srgbClr val="101820"/>
                </a:solidFill>
                <a:latin typeface="Gringo" panose="02000000000000000000" pitchFamily="2" charset="0"/>
              </a:rPr>
              <a:t>46</a:t>
            </a:r>
            <a:r>
              <a:rPr lang="en-US" sz="2000" dirty="0">
                <a:solidFill>
                  <a:srgbClr val="101820"/>
                </a:solidFill>
                <a:latin typeface="Bodoni MT" panose="02070603080606020203" pitchFamily="18" charset="0"/>
              </a:rPr>
              <a:t>%</a:t>
            </a:r>
            <a:r>
              <a:rPr lang="en-US" sz="2000" dirty="0">
                <a:solidFill>
                  <a:srgbClr val="101820"/>
                </a:solidFill>
                <a:latin typeface="Gringo" panose="02000000000000000000" pitchFamily="2" charset="0"/>
              </a:rPr>
              <a:t> of what we sell</a:t>
            </a:r>
          </a:p>
        </p:txBody>
      </p:sp>
    </p:spTree>
    <p:extLst>
      <p:ext uri="{BB962C8B-B14F-4D97-AF65-F5344CB8AC3E}">
        <p14:creationId xmlns:p14="http://schemas.microsoft.com/office/powerpoint/2010/main" val="828397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5135096" cy="6858000"/>
          </a:xfrm>
          <a:prstGeom prst="rect">
            <a:avLst/>
          </a:prstGeom>
        </p:spPr>
      </p:pic>
      <p:pic>
        <p:nvPicPr>
          <p:cNvPr id="6" name="Picture 5"/>
          <p:cNvPicPr>
            <a:picLocks noChangeAspect="1"/>
          </p:cNvPicPr>
          <p:nvPr/>
        </p:nvPicPr>
        <p:blipFill>
          <a:blip r:embed="rId3"/>
          <a:stretch>
            <a:fillRect/>
          </a:stretch>
        </p:blipFill>
        <p:spPr>
          <a:xfrm>
            <a:off x="6429605" y="1984594"/>
            <a:ext cx="4943475" cy="4076700"/>
          </a:xfrm>
          <a:prstGeom prst="rect">
            <a:avLst/>
          </a:prstGeom>
        </p:spPr>
      </p:pic>
      <p:sp>
        <p:nvSpPr>
          <p:cNvPr id="7" name="TextBox 6"/>
          <p:cNvSpPr txBox="1"/>
          <p:nvPr/>
        </p:nvSpPr>
        <p:spPr>
          <a:xfrm>
            <a:off x="5135096" y="333541"/>
            <a:ext cx="7056903" cy="1200329"/>
          </a:xfrm>
          <a:prstGeom prst="rect">
            <a:avLst/>
          </a:prstGeom>
          <a:noFill/>
        </p:spPr>
        <p:txBody>
          <a:bodyPr wrap="square" rtlCol="0">
            <a:spAutoFit/>
          </a:bodyPr>
          <a:lstStyle/>
          <a:p>
            <a:pPr lvl="0" algn="ctr"/>
            <a:r>
              <a:rPr lang="en-US" sz="3600" dirty="0">
                <a:solidFill>
                  <a:srgbClr val="101820"/>
                </a:solidFill>
                <a:latin typeface="Luchador Oblique" pitchFamily="2" charset="77"/>
              </a:rPr>
              <a:t>Families &amp; Hispanics are our primary customers</a:t>
            </a:r>
          </a:p>
        </p:txBody>
      </p:sp>
      <p:sp>
        <p:nvSpPr>
          <p:cNvPr id="8" name="TextBox 7"/>
          <p:cNvSpPr txBox="1"/>
          <p:nvPr/>
        </p:nvSpPr>
        <p:spPr>
          <a:xfrm>
            <a:off x="8159578" y="3644976"/>
            <a:ext cx="656525" cy="400110"/>
          </a:xfrm>
          <a:prstGeom prst="rect">
            <a:avLst/>
          </a:prstGeom>
          <a:noFill/>
        </p:spPr>
        <p:txBody>
          <a:bodyPr wrap="square" rtlCol="0">
            <a:spAutoFit/>
          </a:bodyPr>
          <a:lstStyle/>
          <a:p>
            <a:pPr algn="ctr"/>
            <a:r>
              <a:rPr lang="en-US" sz="2000" b="1" dirty="0">
                <a:latin typeface="Gringo" panose="02000000000000000000" pitchFamily="2" charset="0"/>
              </a:rPr>
              <a:t>50</a:t>
            </a:r>
            <a:r>
              <a:rPr lang="en-US" sz="2000" b="1" dirty="0">
                <a:latin typeface="Bodoni MT" panose="02070603080606020203" pitchFamily="18" charset="0"/>
              </a:rPr>
              <a:t>%</a:t>
            </a:r>
            <a:endParaRPr lang="en-US" sz="2000" b="1" dirty="0"/>
          </a:p>
        </p:txBody>
      </p:sp>
      <p:sp>
        <p:nvSpPr>
          <p:cNvPr id="11" name="TextBox 10"/>
          <p:cNvSpPr txBox="1"/>
          <p:nvPr/>
        </p:nvSpPr>
        <p:spPr>
          <a:xfrm>
            <a:off x="8159577" y="2790285"/>
            <a:ext cx="656525" cy="400110"/>
          </a:xfrm>
          <a:prstGeom prst="rect">
            <a:avLst/>
          </a:prstGeom>
          <a:noFill/>
        </p:spPr>
        <p:txBody>
          <a:bodyPr wrap="square" rtlCol="0">
            <a:spAutoFit/>
          </a:bodyPr>
          <a:lstStyle/>
          <a:p>
            <a:pPr algn="ctr"/>
            <a:r>
              <a:rPr lang="en-US" sz="2000" b="1" dirty="0">
                <a:latin typeface="Gringo" panose="02000000000000000000" pitchFamily="2" charset="0"/>
              </a:rPr>
              <a:t>51</a:t>
            </a:r>
            <a:r>
              <a:rPr lang="en-US" sz="2000" b="1" dirty="0">
                <a:latin typeface="Bodoni MT" panose="02070603080606020203" pitchFamily="18" charset="0"/>
              </a:rPr>
              <a:t>%</a:t>
            </a:r>
            <a:endParaRPr lang="en-US" sz="2000" b="1" dirty="0"/>
          </a:p>
        </p:txBody>
      </p:sp>
    </p:spTree>
    <p:extLst>
      <p:ext uri="{BB962C8B-B14F-4D97-AF65-F5344CB8AC3E}">
        <p14:creationId xmlns:p14="http://schemas.microsoft.com/office/powerpoint/2010/main" val="3514120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0141928" cy="6858000"/>
          </a:xfrm>
          <a:prstGeom prst="rect">
            <a:avLst/>
          </a:prstGeom>
        </p:spPr>
      </p:pic>
      <p:sp>
        <p:nvSpPr>
          <p:cNvPr id="5" name="TextBox 4"/>
          <p:cNvSpPr txBox="1"/>
          <p:nvPr/>
        </p:nvSpPr>
        <p:spPr>
          <a:xfrm>
            <a:off x="7113722" y="328832"/>
            <a:ext cx="5078278" cy="1754326"/>
          </a:xfrm>
          <a:prstGeom prst="rect">
            <a:avLst/>
          </a:prstGeom>
          <a:noFill/>
        </p:spPr>
        <p:txBody>
          <a:bodyPr wrap="square" rtlCol="0">
            <a:spAutoFit/>
          </a:bodyPr>
          <a:lstStyle/>
          <a:p>
            <a:pPr lvl="0"/>
            <a:r>
              <a:rPr lang="en-US" sz="3600" dirty="0">
                <a:solidFill>
                  <a:srgbClr val="101820"/>
                </a:solidFill>
                <a:latin typeface="Luchador Oblique" pitchFamily="2" charset="77"/>
              </a:rPr>
              <a:t>Family meals are a strength</a:t>
            </a:r>
            <a:r>
              <a:rPr lang="en-US" sz="1600" dirty="0">
                <a:solidFill>
                  <a:srgbClr val="101820"/>
                </a:solidFill>
                <a:latin typeface="Luchador Oblique" pitchFamily="2" charset="77"/>
              </a:rPr>
              <a:t>   </a:t>
            </a:r>
            <a:r>
              <a:rPr lang="en-US" sz="2000" dirty="0">
                <a:solidFill>
                  <a:srgbClr val="101820"/>
                </a:solidFill>
                <a:latin typeface="Gringo" panose="02000000000000000000" pitchFamily="2" charset="0"/>
              </a:rPr>
              <a:t>30</a:t>
            </a:r>
            <a:r>
              <a:rPr lang="en-US" sz="2000" dirty="0">
                <a:solidFill>
                  <a:srgbClr val="101820"/>
                </a:solidFill>
                <a:latin typeface="Bodoni MT" panose="02070603080606020203" pitchFamily="18" charset="0"/>
              </a:rPr>
              <a:t>%</a:t>
            </a:r>
            <a:r>
              <a:rPr lang="en-US" sz="2000" dirty="0">
                <a:solidFill>
                  <a:srgbClr val="101820"/>
                </a:solidFill>
                <a:latin typeface="Gringo" panose="02000000000000000000" pitchFamily="2" charset="0"/>
              </a:rPr>
              <a:t> of what we sell</a:t>
            </a:r>
          </a:p>
          <a:p>
            <a:pPr lvl="0"/>
            <a:endParaRPr lang="en-US" sz="3600" dirty="0">
              <a:solidFill>
                <a:srgbClr val="101820"/>
              </a:solidFill>
              <a:latin typeface="Luchador Oblique" pitchFamily="2" charset="77"/>
            </a:endParaRPr>
          </a:p>
        </p:txBody>
      </p:sp>
      <p:sp>
        <p:nvSpPr>
          <p:cNvPr id="6" name="TextBox 5"/>
          <p:cNvSpPr txBox="1"/>
          <p:nvPr/>
        </p:nvSpPr>
        <p:spPr>
          <a:xfrm>
            <a:off x="10141928" y="2540880"/>
            <a:ext cx="2050072" cy="1200329"/>
          </a:xfrm>
          <a:prstGeom prst="rect">
            <a:avLst/>
          </a:prstGeom>
          <a:noFill/>
        </p:spPr>
        <p:txBody>
          <a:bodyPr wrap="square" rtlCol="0">
            <a:spAutoFit/>
          </a:bodyPr>
          <a:lstStyle/>
          <a:p>
            <a:r>
              <a:rPr lang="en-US" dirty="0">
                <a:latin typeface="Gringo" panose="02000000000000000000" pitchFamily="2" charset="0"/>
              </a:rPr>
              <a:t>These high-end meals carry an average check of </a:t>
            </a:r>
            <a:r>
              <a:rPr lang="en-US">
                <a:latin typeface="Gringo" panose="02000000000000000000" pitchFamily="2" charset="0"/>
              </a:rPr>
              <a:t>$28</a:t>
            </a:r>
            <a:endParaRPr lang="en-US" dirty="0">
              <a:latin typeface="Gringo" panose="02000000000000000000" pitchFamily="2" charset="0"/>
            </a:endParaRPr>
          </a:p>
        </p:txBody>
      </p:sp>
    </p:spTree>
    <p:extLst>
      <p:ext uri="{BB962C8B-B14F-4D97-AF65-F5344CB8AC3E}">
        <p14:creationId xmlns:p14="http://schemas.microsoft.com/office/powerpoint/2010/main" val="1447792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9966" y="328832"/>
            <a:ext cx="11716719" cy="646331"/>
          </a:xfrm>
          <a:prstGeom prst="rect">
            <a:avLst/>
          </a:prstGeom>
          <a:noFill/>
        </p:spPr>
        <p:txBody>
          <a:bodyPr wrap="square" rtlCol="0">
            <a:spAutoFit/>
          </a:bodyPr>
          <a:lstStyle/>
          <a:p>
            <a:pPr lvl="0"/>
            <a:r>
              <a:rPr lang="en-US" sz="3600" dirty="0">
                <a:solidFill>
                  <a:srgbClr val="101820"/>
                </a:solidFill>
                <a:latin typeface="Luchador Oblique" pitchFamily="2" charset="77"/>
              </a:rPr>
              <a:t>Families are at the heart of our advertising</a:t>
            </a:r>
          </a:p>
        </p:txBody>
      </p:sp>
      <p:pic>
        <p:nvPicPr>
          <p:cNvPr id="2" name="01_M9_GrandeValueDinner-Tamale_30_REV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27134" y="1013581"/>
            <a:ext cx="9682381" cy="5446339"/>
          </a:xfrm>
          <a:prstGeom prst="rect">
            <a:avLst/>
          </a:prstGeom>
        </p:spPr>
      </p:pic>
      <p:sp>
        <p:nvSpPr>
          <p:cNvPr id="3" name="Rectangle 2"/>
          <p:cNvSpPr/>
          <p:nvPr/>
        </p:nvSpPr>
        <p:spPr>
          <a:xfrm>
            <a:off x="4826999" y="3244334"/>
            <a:ext cx="2621359" cy="369332"/>
          </a:xfrm>
          <a:prstGeom prst="rect">
            <a:avLst/>
          </a:prstGeom>
        </p:spPr>
        <p:txBody>
          <a:bodyPr wrap="none">
            <a:spAutoFit/>
          </a:bodyPr>
          <a:lstStyle/>
          <a:p>
            <a:r>
              <a:rPr lang="en-US" dirty="0">
                <a:solidFill>
                  <a:schemeClr val="bg1"/>
                </a:solidFill>
              </a:rPr>
              <a:t>Click here for video slides.</a:t>
            </a:r>
            <a:endParaRPr lang="en-US" dirty="0"/>
          </a:p>
        </p:txBody>
      </p:sp>
    </p:spTree>
    <p:extLst>
      <p:ext uri="{BB962C8B-B14F-4D97-AF65-F5344CB8AC3E}">
        <p14:creationId xmlns:p14="http://schemas.microsoft.com/office/powerpoint/2010/main" val="16042380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flat"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flat"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4456</TotalTime>
  <Words>1500</Words>
  <Application>Microsoft Macintosh PowerPoint</Application>
  <PresentationFormat>Widescreen</PresentationFormat>
  <Paragraphs>148</Paragraphs>
  <Slides>23</Slides>
  <Notes>0</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**Bodoni MT</vt:lpstr>
      <vt:lpstr>Arial</vt:lpstr>
      <vt:lpstr>Bodoni MT</vt:lpstr>
      <vt:lpstr>Calibri</vt:lpstr>
      <vt:lpstr>Calibri Light</vt:lpstr>
      <vt:lpstr>Gringo</vt:lpstr>
      <vt:lpstr>Khmer UI</vt:lpstr>
      <vt:lpstr>Luchador</vt:lpstr>
      <vt:lpstr>Luchador Oblique</vt:lpstr>
      <vt:lpstr>Tiempos Text</vt:lpstr>
      <vt:lpstr>Tiempos Text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Katherine Stewart</dc:creator>
  <cp:lastModifiedBy>Leslie Dethloff</cp:lastModifiedBy>
  <cp:revision>319</cp:revision>
  <cp:lastPrinted>2019-01-11T20:04:28Z</cp:lastPrinted>
  <dcterms:created xsi:type="dcterms:W3CDTF">2018-10-15T22:04:55Z</dcterms:created>
  <dcterms:modified xsi:type="dcterms:W3CDTF">2019-02-06T17:28:54Z</dcterms:modified>
</cp:coreProperties>
</file>